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56" r:id="rId2"/>
    <p:sldId id="257" r:id="rId3"/>
    <p:sldId id="260" r:id="rId4"/>
    <p:sldId id="262" r:id="rId5"/>
    <p:sldId id="303" r:id="rId6"/>
    <p:sldId id="258" r:id="rId7"/>
    <p:sldId id="304" r:id="rId8"/>
    <p:sldId id="302" r:id="rId9"/>
    <p:sldId id="305" r:id="rId10"/>
    <p:sldId id="297" r:id="rId11"/>
    <p:sldId id="306" r:id="rId12"/>
    <p:sldId id="307" r:id="rId13"/>
    <p:sldId id="298" r:id="rId14"/>
    <p:sldId id="299" r:id="rId15"/>
    <p:sldId id="279" r:id="rId16"/>
    <p:sldId id="280" r:id="rId17"/>
    <p:sldId id="282" r:id="rId18"/>
    <p:sldId id="283" r:id="rId19"/>
    <p:sldId id="284" r:id="rId20"/>
    <p:sldId id="308" r:id="rId21"/>
    <p:sldId id="285" r:id="rId22"/>
    <p:sldId id="309" r:id="rId23"/>
    <p:sldId id="291" r:id="rId24"/>
    <p:sldId id="310" r:id="rId25"/>
    <p:sldId id="311" r:id="rId26"/>
    <p:sldId id="312" r:id="rId27"/>
    <p:sldId id="292" r:id="rId28"/>
    <p:sldId id="287" r:id="rId29"/>
    <p:sldId id="293" r:id="rId30"/>
    <p:sldId id="295" r:id="rId31"/>
    <p:sldId id="288" r:id="rId32"/>
    <p:sldId id="289" r:id="rId33"/>
    <p:sldId id="300" r:id="rId34"/>
    <p:sldId id="290" r:id="rId35"/>
    <p:sldId id="286" r:id="rId36"/>
    <p:sldId id="296" r:id="rId37"/>
    <p:sldId id="313" r:id="rId38"/>
    <p:sldId id="318" r:id="rId39"/>
    <p:sldId id="320" r:id="rId40"/>
    <p:sldId id="314" r:id="rId41"/>
    <p:sldId id="317" r:id="rId42"/>
    <p:sldId id="319" r:id="rId43"/>
    <p:sldId id="315" r:id="rId44"/>
    <p:sldId id="316" r:id="rId45"/>
    <p:sldId id="281" r:id="rId46"/>
    <p:sldId id="263" r:id="rId47"/>
    <p:sldId id="264" r:id="rId48"/>
    <p:sldId id="266" r:id="rId49"/>
    <p:sldId id="271" r:id="rId50"/>
    <p:sldId id="267" r:id="rId51"/>
    <p:sldId id="268" r:id="rId52"/>
    <p:sldId id="269" r:id="rId53"/>
    <p:sldId id="270" r:id="rId54"/>
    <p:sldId id="272" r:id="rId55"/>
    <p:sldId id="274" r:id="rId56"/>
    <p:sldId id="275" r:id="rId57"/>
    <p:sldId id="273" r:id="rId58"/>
    <p:sldId id="277" r:id="rId59"/>
    <p:sldId id="278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amiq Jafri" initials="WJ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78" d="100"/>
          <a:sy n="178" d="100"/>
        </p:scale>
        <p:origin x="-3312" y="-8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6" d="100"/>
        <a:sy n="206" d="100"/>
      </p:scale>
      <p:origin x="0" y="79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commentAuthors" Target="commentAuthors.xml"/><Relationship Id="rId64" Type="http://schemas.openxmlformats.org/officeDocument/2006/relationships/presProps" Target="presProps.xml"/><Relationship Id="rId65" Type="http://schemas.openxmlformats.org/officeDocument/2006/relationships/viewProps" Target="viewProps.xml"/><Relationship Id="rId66" Type="http://schemas.openxmlformats.org/officeDocument/2006/relationships/theme" Target="theme/theme1.xml"/><Relationship Id="rId67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notesMaster" Target="notesMasters/notesMaster1.xml"/><Relationship Id="rId62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8DE74-D462-4B5D-9C72-B75E780A7055}" type="datetimeFigureOut">
              <a:rPr lang="en-AU" smtClean="0"/>
              <a:pPr/>
              <a:t>5/11/15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7EB2E-F350-4B53-AD40-C13BF846040C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9051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7EB2E-F350-4B53-AD40-C13BF846040C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7EB2E-F350-4B53-AD40-C13BF846040C}" type="slidenum">
              <a:rPr lang="en-AU" smtClean="0"/>
              <a:pPr/>
              <a:t>46</a:t>
            </a:fld>
            <a:endParaRPr lang="en-A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7EB2E-F350-4B53-AD40-C13BF846040C}" type="slidenum">
              <a:rPr lang="en-AU" smtClean="0"/>
              <a:pPr/>
              <a:t>48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7EB2E-F350-4B53-AD40-C13BF846040C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7EB2E-F350-4B53-AD40-C13BF846040C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7EB2E-F350-4B53-AD40-C13BF846040C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7EB2E-F350-4B53-AD40-C13BF846040C}" type="slidenum">
              <a:rPr lang="en-AU" smtClean="0"/>
              <a:pPr/>
              <a:t>10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7EB2E-F350-4B53-AD40-C13BF846040C}" type="slidenum">
              <a:rPr lang="en-AU" smtClean="0"/>
              <a:pPr/>
              <a:t>13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7EB2E-F350-4B53-AD40-C13BF846040C}" type="slidenum">
              <a:rPr lang="en-AU" smtClean="0"/>
              <a:pPr/>
              <a:t>14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7EB2E-F350-4B53-AD40-C13BF846040C}" type="slidenum">
              <a:rPr lang="en-AU" smtClean="0"/>
              <a:pPr/>
              <a:t>16</a:t>
            </a:fld>
            <a:endParaRPr lang="en-A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7EB2E-F350-4B53-AD40-C13BF846040C}" type="slidenum">
              <a:rPr lang="en-AU" smtClean="0"/>
              <a:pPr/>
              <a:t>43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C066-8801-4F2C-B2EA-045BBBBA82F3}" type="datetimeFigureOut">
              <a:rPr lang="en-AU" smtClean="0"/>
              <a:pPr/>
              <a:t>5/11/15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F60-90AC-44D9-849D-B7DFE19B3F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C066-8801-4F2C-B2EA-045BBBBA82F3}" type="datetimeFigureOut">
              <a:rPr lang="en-AU" smtClean="0"/>
              <a:pPr/>
              <a:t>5/11/15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F60-90AC-44D9-849D-B7DFE19B3F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C066-8801-4F2C-B2EA-045BBBBA82F3}" type="datetimeFigureOut">
              <a:rPr lang="en-AU" smtClean="0"/>
              <a:pPr/>
              <a:t>5/11/15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F60-90AC-44D9-849D-B7DFE19B3F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C066-8801-4F2C-B2EA-045BBBBA82F3}" type="datetimeFigureOut">
              <a:rPr lang="en-AU" smtClean="0"/>
              <a:pPr/>
              <a:t>5/11/15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F60-90AC-44D9-849D-B7DFE19B3F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C066-8801-4F2C-B2EA-045BBBBA82F3}" type="datetimeFigureOut">
              <a:rPr lang="en-AU" smtClean="0"/>
              <a:pPr/>
              <a:t>5/11/15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F60-90AC-44D9-849D-B7DFE19B3F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C066-8801-4F2C-B2EA-045BBBBA82F3}" type="datetimeFigureOut">
              <a:rPr lang="en-AU" smtClean="0"/>
              <a:pPr/>
              <a:t>5/11/15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F60-90AC-44D9-849D-B7DFE19B3F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C066-8801-4F2C-B2EA-045BBBBA82F3}" type="datetimeFigureOut">
              <a:rPr lang="en-AU" smtClean="0"/>
              <a:pPr/>
              <a:t>5/11/15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F60-90AC-44D9-849D-B7DFE19B3F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C066-8801-4F2C-B2EA-045BBBBA82F3}" type="datetimeFigureOut">
              <a:rPr lang="en-AU" smtClean="0"/>
              <a:pPr/>
              <a:t>5/11/15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F60-90AC-44D9-849D-B7DFE19B3F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C066-8801-4F2C-B2EA-045BBBBA82F3}" type="datetimeFigureOut">
              <a:rPr lang="en-AU" smtClean="0"/>
              <a:pPr/>
              <a:t>5/11/15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F60-90AC-44D9-849D-B7DFE19B3F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C066-8801-4F2C-B2EA-045BBBBA82F3}" type="datetimeFigureOut">
              <a:rPr lang="en-AU" smtClean="0"/>
              <a:pPr/>
              <a:t>5/11/15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F60-90AC-44D9-849D-B7DFE19B3F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C066-8801-4F2C-B2EA-045BBBBA82F3}" type="datetimeFigureOut">
              <a:rPr lang="en-AU" smtClean="0"/>
              <a:pPr/>
              <a:t>5/11/15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6F60-90AC-44D9-849D-B7DFE19B3F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9C066-8801-4F2C-B2EA-045BBBBA82F3}" type="datetimeFigureOut">
              <a:rPr lang="en-AU" smtClean="0"/>
              <a:pPr/>
              <a:t>5/11/15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36F60-90AC-44D9-849D-B7DFE19B3FA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3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err="1" smtClean="0"/>
              <a:t>ServU</a:t>
            </a:r>
            <a:r>
              <a:rPr lang="en-AU" smtClean="0"/>
              <a:t> Check–in </a:t>
            </a:r>
            <a:r>
              <a:rPr lang="en-AU" dirty="0" smtClean="0"/>
              <a:t>Screen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/>
        </p:nvGrpSpPr>
        <p:grpSpPr>
          <a:xfrm>
            <a:off x="1187624" y="3510533"/>
            <a:ext cx="2736304" cy="792088"/>
            <a:chOff x="611560" y="3573016"/>
            <a:chExt cx="2736304" cy="792088"/>
          </a:xfrm>
        </p:grpSpPr>
        <p:sp>
          <p:nvSpPr>
            <p:cNvPr id="7" name="Rounded Rectangle 6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" name="Oval 7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FF5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3" name="Group 12"/>
          <p:cNvGrpSpPr/>
          <p:nvPr/>
        </p:nvGrpSpPr>
        <p:grpSpPr>
          <a:xfrm>
            <a:off x="1187624" y="980728"/>
            <a:ext cx="2736304" cy="792088"/>
            <a:chOff x="611560" y="3573016"/>
            <a:chExt cx="2736304" cy="792088"/>
          </a:xfrm>
        </p:grpSpPr>
        <p:sp>
          <p:nvSpPr>
            <p:cNvPr id="14" name="Rounded Rectangle 13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Oval 14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FF5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4" name="Group 18"/>
          <p:cNvGrpSpPr/>
          <p:nvPr/>
        </p:nvGrpSpPr>
        <p:grpSpPr>
          <a:xfrm>
            <a:off x="1187624" y="1844821"/>
            <a:ext cx="2736304" cy="746917"/>
            <a:chOff x="611560" y="3573016"/>
            <a:chExt cx="2736304" cy="792088"/>
          </a:xfrm>
        </p:grpSpPr>
        <p:sp>
          <p:nvSpPr>
            <p:cNvPr id="20" name="Rounded Rectangle 19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11560" y="3573019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1560" y="3861052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39752" y="4031194"/>
              <a:ext cx="1008112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5" name="Group 24"/>
          <p:cNvGrpSpPr/>
          <p:nvPr/>
        </p:nvGrpSpPr>
        <p:grpSpPr>
          <a:xfrm>
            <a:off x="1187624" y="2646437"/>
            <a:ext cx="2736304" cy="792088"/>
            <a:chOff x="611560" y="3573016"/>
            <a:chExt cx="2736304" cy="792088"/>
          </a:xfrm>
        </p:grpSpPr>
        <p:sp>
          <p:nvSpPr>
            <p:cNvPr id="26" name="Rounded Rectangle 25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" name="Oval 26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sp>
        <p:nvSpPr>
          <p:cNvPr id="55" name="Line Callout 1 (No Border) 54"/>
          <p:cNvSpPr/>
          <p:nvPr/>
        </p:nvSpPr>
        <p:spPr>
          <a:xfrm>
            <a:off x="1619672" y="188640"/>
            <a:ext cx="1115616" cy="360040"/>
          </a:xfrm>
          <a:prstGeom prst="callout1">
            <a:avLst>
              <a:gd name="adj1" fmla="val 237337"/>
              <a:gd name="adj2" fmla="val -13455"/>
              <a:gd name="adj3" fmla="val 56282"/>
              <a:gd name="adj4" fmla="val -1619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Customer Name</a:t>
            </a:r>
            <a:endParaRPr lang="en-AU" sz="1100" dirty="0"/>
          </a:p>
        </p:txBody>
      </p:sp>
      <p:sp>
        <p:nvSpPr>
          <p:cNvPr id="56" name="Line Callout 1 (No Border) 55"/>
          <p:cNvSpPr/>
          <p:nvPr/>
        </p:nvSpPr>
        <p:spPr>
          <a:xfrm>
            <a:off x="0" y="1196752"/>
            <a:ext cx="1007096" cy="576064"/>
          </a:xfrm>
          <a:prstGeom prst="callout1">
            <a:avLst>
              <a:gd name="adj1" fmla="val 28670"/>
              <a:gd name="adj2" fmla="val 130835"/>
              <a:gd name="adj3" fmla="val 19906"/>
              <a:gd name="adj4" fmla="val 104250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Contact Number</a:t>
            </a:r>
            <a:endParaRPr lang="en-AU" sz="1100" dirty="0"/>
          </a:p>
        </p:txBody>
      </p:sp>
      <p:sp>
        <p:nvSpPr>
          <p:cNvPr id="57" name="Line Callout 1 (No Border) 56"/>
          <p:cNvSpPr/>
          <p:nvPr/>
        </p:nvSpPr>
        <p:spPr>
          <a:xfrm>
            <a:off x="3635896" y="404664"/>
            <a:ext cx="1007096" cy="576064"/>
          </a:xfrm>
          <a:prstGeom prst="callout1">
            <a:avLst>
              <a:gd name="adj1" fmla="val 53472"/>
              <a:gd name="adj2" fmla="val 21124"/>
              <a:gd name="adj3" fmla="val 125728"/>
              <a:gd name="adj4" fmla="val 4943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Confirmation Status</a:t>
            </a:r>
            <a:endParaRPr lang="en-AU" sz="1100" dirty="0"/>
          </a:p>
        </p:txBody>
      </p:sp>
      <p:sp>
        <p:nvSpPr>
          <p:cNvPr id="58" name="Line Callout 1 (No Border) 57"/>
          <p:cNvSpPr/>
          <p:nvPr/>
        </p:nvSpPr>
        <p:spPr>
          <a:xfrm>
            <a:off x="2195736" y="548680"/>
            <a:ext cx="1296144" cy="288032"/>
          </a:xfrm>
          <a:prstGeom prst="callout1">
            <a:avLst>
              <a:gd name="adj1" fmla="val 334561"/>
              <a:gd name="adj2" fmla="val 71924"/>
              <a:gd name="adj3" fmla="val 82737"/>
              <a:gd name="adj4" fmla="val 36801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Consultant Name</a:t>
            </a:r>
            <a:endParaRPr lang="en-AU" sz="1100" dirty="0"/>
          </a:p>
        </p:txBody>
      </p:sp>
      <p:sp>
        <p:nvSpPr>
          <p:cNvPr id="63" name="Oval 62"/>
          <p:cNvSpPr/>
          <p:nvPr/>
        </p:nvSpPr>
        <p:spPr>
          <a:xfrm>
            <a:off x="3491880" y="1916832"/>
            <a:ext cx="288032" cy="28803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6" name="Group 70"/>
          <p:cNvGrpSpPr/>
          <p:nvPr/>
        </p:nvGrpSpPr>
        <p:grpSpPr>
          <a:xfrm>
            <a:off x="4067944" y="1196752"/>
            <a:ext cx="388615" cy="288032"/>
            <a:chOff x="4111377" y="1196752"/>
            <a:chExt cx="388615" cy="288032"/>
          </a:xfrm>
        </p:grpSpPr>
        <p:sp>
          <p:nvSpPr>
            <p:cNvPr id="64" name="Rectangle 63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71"/>
          <p:cNvGrpSpPr/>
          <p:nvPr/>
        </p:nvGrpSpPr>
        <p:grpSpPr>
          <a:xfrm>
            <a:off x="4067944" y="2060848"/>
            <a:ext cx="388615" cy="288032"/>
            <a:chOff x="4111377" y="1196752"/>
            <a:chExt cx="388615" cy="288032"/>
          </a:xfrm>
        </p:grpSpPr>
        <p:sp>
          <p:nvSpPr>
            <p:cNvPr id="73" name="Rectangle 72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74"/>
          <p:cNvGrpSpPr/>
          <p:nvPr/>
        </p:nvGrpSpPr>
        <p:grpSpPr>
          <a:xfrm>
            <a:off x="4067944" y="2924944"/>
            <a:ext cx="388615" cy="288032"/>
            <a:chOff x="4111377" y="1196752"/>
            <a:chExt cx="388615" cy="288032"/>
          </a:xfrm>
        </p:grpSpPr>
        <p:sp>
          <p:nvSpPr>
            <p:cNvPr id="76" name="Rectangle 75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77"/>
          <p:cNvGrpSpPr/>
          <p:nvPr/>
        </p:nvGrpSpPr>
        <p:grpSpPr>
          <a:xfrm>
            <a:off x="4067944" y="3789040"/>
            <a:ext cx="388615" cy="288032"/>
            <a:chOff x="4111377" y="1196752"/>
            <a:chExt cx="388615" cy="288032"/>
          </a:xfrm>
        </p:grpSpPr>
        <p:sp>
          <p:nvSpPr>
            <p:cNvPr id="79" name="Rectangle 78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108"/>
          <p:cNvGrpSpPr/>
          <p:nvPr/>
        </p:nvGrpSpPr>
        <p:grpSpPr>
          <a:xfrm>
            <a:off x="5088632" y="980728"/>
            <a:ext cx="2736304" cy="792088"/>
            <a:chOff x="4860032" y="980728"/>
            <a:chExt cx="2736304" cy="792088"/>
          </a:xfrm>
        </p:grpSpPr>
        <p:grpSp>
          <p:nvGrpSpPr>
            <p:cNvPr id="25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38" name="Rounded Rectangle 37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1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81" name="Straight Arrow Connector 80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 136"/>
          <p:cNvGrpSpPr/>
          <p:nvPr/>
        </p:nvGrpSpPr>
        <p:grpSpPr>
          <a:xfrm>
            <a:off x="5088632" y="1820821"/>
            <a:ext cx="2736304" cy="792088"/>
            <a:chOff x="4860032" y="980728"/>
            <a:chExt cx="2736304" cy="792088"/>
          </a:xfrm>
        </p:grpSpPr>
        <p:grpSp>
          <p:nvGrpSpPr>
            <p:cNvPr id="33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42" name="Rounded Rectangle 141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4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41" name="Straight Arrow Connector 140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Group 145"/>
          <p:cNvGrpSpPr/>
          <p:nvPr/>
        </p:nvGrpSpPr>
        <p:grpSpPr>
          <a:xfrm>
            <a:off x="5088632" y="2660914"/>
            <a:ext cx="2736304" cy="792088"/>
            <a:chOff x="4860032" y="980728"/>
            <a:chExt cx="2736304" cy="792088"/>
          </a:xfrm>
        </p:grpSpPr>
        <p:grpSp>
          <p:nvGrpSpPr>
            <p:cNvPr id="36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51" name="Rounded Rectangle 150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7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50" name="Straight Arrow Connector 149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154"/>
          <p:cNvGrpSpPr/>
          <p:nvPr/>
        </p:nvGrpSpPr>
        <p:grpSpPr>
          <a:xfrm>
            <a:off x="5076056" y="3501008"/>
            <a:ext cx="2736304" cy="792088"/>
            <a:chOff x="4860032" y="980728"/>
            <a:chExt cx="2736304" cy="792088"/>
          </a:xfrm>
        </p:grpSpPr>
        <p:grpSp>
          <p:nvGrpSpPr>
            <p:cNvPr id="43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60" name="Rounded Rectangle 159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44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58" name="Rectangle 157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59" name="Straight Arrow Connector 158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8" name="Oval 77"/>
          <p:cNvSpPr/>
          <p:nvPr/>
        </p:nvSpPr>
        <p:spPr>
          <a:xfrm>
            <a:off x="0" y="1628800"/>
            <a:ext cx="4572000" cy="100811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2" name="TextBox 81"/>
          <p:cNvSpPr txBox="1"/>
          <p:nvPr/>
        </p:nvSpPr>
        <p:spPr>
          <a:xfrm rot="21400781">
            <a:off x="2611579" y="4975482"/>
            <a:ext cx="4630209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Check- IN with button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6779" y="259684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Name1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6779" y="3039177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6779" y="348151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216479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3043" y="216479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3" y="2596842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3" y="2956882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3" y="338893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753" y="3985029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3275856" y="4005064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19872" y="3985029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420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3275856" y="443711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779912" y="1052736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/>
              <a:t>Ben n Jerry</a:t>
            </a:r>
            <a:endParaRPr lang="en-AU" sz="2400" b="1" dirty="0"/>
          </a:p>
        </p:txBody>
      </p:sp>
      <p:grpSp>
        <p:nvGrpSpPr>
          <p:cNvPr id="2" name="Group 72"/>
          <p:cNvGrpSpPr/>
          <p:nvPr/>
        </p:nvGrpSpPr>
        <p:grpSpPr>
          <a:xfrm>
            <a:off x="251520" y="404664"/>
            <a:ext cx="3456384" cy="1224136"/>
            <a:chOff x="179512" y="692696"/>
            <a:chExt cx="2736304" cy="792088"/>
          </a:xfrm>
        </p:grpSpPr>
        <p:grpSp>
          <p:nvGrpSpPr>
            <p:cNvPr id="3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403648" y="3573016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800" b="1" dirty="0" smtClean="0"/>
                  <a:t>First Last </a:t>
                </a:r>
                <a:endParaRPr lang="en-AU" sz="2800" b="1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403648" y="3933363"/>
                <a:ext cx="1656184" cy="258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000" dirty="0" smtClean="0"/>
                  <a:t>1234567890</a:t>
                </a:r>
                <a:endParaRPr lang="en-AU" sz="2000" dirty="0"/>
              </a:p>
            </p:txBody>
          </p:sp>
        </p:grpSp>
        <p:pic>
          <p:nvPicPr>
            <p:cNvPr id="24" name="Picture 23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sp>
        <p:nvSpPr>
          <p:cNvPr id="33" name="Oval 32"/>
          <p:cNvSpPr/>
          <p:nvPr/>
        </p:nvSpPr>
        <p:spPr>
          <a:xfrm>
            <a:off x="6516216" y="2587550"/>
            <a:ext cx="288032" cy="28803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4" name="TextBox 33"/>
          <p:cNvSpPr txBox="1"/>
          <p:nvPr/>
        </p:nvSpPr>
        <p:spPr>
          <a:xfrm>
            <a:off x="6876256" y="352365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Cancelled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76256" y="251554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Confirmed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876256" y="301959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UN-Confirmed</a:t>
            </a:r>
          </a:p>
        </p:txBody>
      </p:sp>
      <p:sp>
        <p:nvSpPr>
          <p:cNvPr id="39" name="Oval 38"/>
          <p:cNvSpPr/>
          <p:nvPr/>
        </p:nvSpPr>
        <p:spPr>
          <a:xfrm>
            <a:off x="6444208" y="2524834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0" name="Oval 39"/>
          <p:cNvSpPr/>
          <p:nvPr/>
        </p:nvSpPr>
        <p:spPr>
          <a:xfrm>
            <a:off x="6444208" y="302889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3" name="Oval 42"/>
          <p:cNvSpPr/>
          <p:nvPr/>
        </p:nvSpPr>
        <p:spPr>
          <a:xfrm>
            <a:off x="6444208" y="3532946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4" name="Oval 43"/>
          <p:cNvSpPr/>
          <p:nvPr/>
        </p:nvSpPr>
        <p:spPr>
          <a:xfrm>
            <a:off x="6804248" y="476672"/>
            <a:ext cx="864096" cy="79208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6" name="Group 103"/>
          <p:cNvGrpSpPr/>
          <p:nvPr/>
        </p:nvGrpSpPr>
        <p:grpSpPr>
          <a:xfrm>
            <a:off x="395537" y="5953501"/>
            <a:ext cx="1584176" cy="582642"/>
            <a:chOff x="3203848" y="620688"/>
            <a:chExt cx="2482478" cy="432048"/>
          </a:xfrm>
        </p:grpSpPr>
        <p:sp>
          <p:nvSpPr>
            <p:cNvPr id="46" name="Rounded Rectangle 4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246764" y="686026"/>
              <a:ext cx="2439562" cy="3423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400" b="1" dirty="0" smtClean="0">
                  <a:solidFill>
                    <a:schemeClr val="bg1"/>
                  </a:solidFill>
                </a:rPr>
                <a:t>&lt; Back</a:t>
              </a:r>
              <a:endParaRPr lang="en-AU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03"/>
          <p:cNvGrpSpPr/>
          <p:nvPr/>
        </p:nvGrpSpPr>
        <p:grpSpPr>
          <a:xfrm>
            <a:off x="5741555" y="5661248"/>
            <a:ext cx="3006909" cy="854567"/>
            <a:chOff x="3203848" y="620688"/>
            <a:chExt cx="2482478" cy="432048"/>
          </a:xfrm>
        </p:grpSpPr>
        <p:sp>
          <p:nvSpPr>
            <p:cNvPr id="49" name="Rounded Rectangle 48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246764" y="718531"/>
              <a:ext cx="2439562" cy="23340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400" b="1" dirty="0" smtClean="0">
                  <a:solidFill>
                    <a:schemeClr val="bg1"/>
                  </a:solidFill>
                </a:rPr>
                <a:t>Check IN</a:t>
              </a:r>
              <a:endParaRPr lang="en-AU" sz="12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6779" y="259684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Name1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6779" y="3039177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6779" y="348151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216479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3043" y="216479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3" y="2596842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3" y="2956882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3" y="338893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753" y="3985029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3275856" y="4005064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19872" y="3985029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420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3275856" y="443711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779912" y="1052736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/>
              <a:t>Ben n Jerry</a:t>
            </a:r>
            <a:endParaRPr lang="en-AU" sz="2400" b="1" dirty="0"/>
          </a:p>
        </p:txBody>
      </p:sp>
      <p:grpSp>
        <p:nvGrpSpPr>
          <p:cNvPr id="2" name="Group 72"/>
          <p:cNvGrpSpPr/>
          <p:nvPr/>
        </p:nvGrpSpPr>
        <p:grpSpPr>
          <a:xfrm>
            <a:off x="251520" y="404664"/>
            <a:ext cx="3456384" cy="1224136"/>
            <a:chOff x="179512" y="692696"/>
            <a:chExt cx="2736304" cy="792088"/>
          </a:xfrm>
        </p:grpSpPr>
        <p:grpSp>
          <p:nvGrpSpPr>
            <p:cNvPr id="3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403648" y="3573016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800" b="1" dirty="0" smtClean="0"/>
                  <a:t>First Last </a:t>
                </a:r>
                <a:endParaRPr lang="en-AU" sz="2800" b="1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403648" y="3933363"/>
                <a:ext cx="1656184" cy="258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000" dirty="0" smtClean="0"/>
                  <a:t>1234567890</a:t>
                </a:r>
                <a:endParaRPr lang="en-AU" sz="2000" dirty="0"/>
              </a:p>
            </p:txBody>
          </p:sp>
        </p:grpSp>
        <p:pic>
          <p:nvPicPr>
            <p:cNvPr id="24" name="Picture 23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sp>
        <p:nvSpPr>
          <p:cNvPr id="33" name="Oval 32"/>
          <p:cNvSpPr/>
          <p:nvPr/>
        </p:nvSpPr>
        <p:spPr>
          <a:xfrm>
            <a:off x="6516216" y="2587550"/>
            <a:ext cx="288032" cy="28803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4" name="TextBox 33"/>
          <p:cNvSpPr txBox="1"/>
          <p:nvPr/>
        </p:nvSpPr>
        <p:spPr>
          <a:xfrm>
            <a:off x="6876256" y="352365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Cancelled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76256" y="251554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Confirmed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876256" y="301959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UN-Confirmed</a:t>
            </a:r>
          </a:p>
        </p:txBody>
      </p:sp>
      <p:sp>
        <p:nvSpPr>
          <p:cNvPr id="39" name="Oval 38"/>
          <p:cNvSpPr/>
          <p:nvPr/>
        </p:nvSpPr>
        <p:spPr>
          <a:xfrm>
            <a:off x="6444208" y="2524834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0" name="Oval 39"/>
          <p:cNvSpPr/>
          <p:nvPr/>
        </p:nvSpPr>
        <p:spPr>
          <a:xfrm>
            <a:off x="6444208" y="302889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3" name="Oval 42"/>
          <p:cNvSpPr/>
          <p:nvPr/>
        </p:nvSpPr>
        <p:spPr>
          <a:xfrm>
            <a:off x="6444208" y="3532946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4" name="Oval 43"/>
          <p:cNvSpPr/>
          <p:nvPr/>
        </p:nvSpPr>
        <p:spPr>
          <a:xfrm>
            <a:off x="6804248" y="476672"/>
            <a:ext cx="864096" cy="79208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6" name="Group 103"/>
          <p:cNvGrpSpPr/>
          <p:nvPr/>
        </p:nvGrpSpPr>
        <p:grpSpPr>
          <a:xfrm>
            <a:off x="395537" y="5953501"/>
            <a:ext cx="1584176" cy="582642"/>
            <a:chOff x="3203848" y="620688"/>
            <a:chExt cx="2482478" cy="432048"/>
          </a:xfrm>
        </p:grpSpPr>
        <p:sp>
          <p:nvSpPr>
            <p:cNvPr id="46" name="Rounded Rectangle 4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246764" y="686026"/>
              <a:ext cx="2439562" cy="3423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400" b="1" dirty="0" smtClean="0">
                  <a:solidFill>
                    <a:schemeClr val="bg1"/>
                  </a:solidFill>
                </a:rPr>
                <a:t>&lt; Back</a:t>
              </a:r>
              <a:endParaRPr lang="en-AU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03"/>
          <p:cNvGrpSpPr/>
          <p:nvPr/>
        </p:nvGrpSpPr>
        <p:grpSpPr>
          <a:xfrm>
            <a:off x="5741555" y="5661248"/>
            <a:ext cx="3006909" cy="854567"/>
            <a:chOff x="3203848" y="620688"/>
            <a:chExt cx="2482478" cy="432048"/>
          </a:xfrm>
        </p:grpSpPr>
        <p:sp>
          <p:nvSpPr>
            <p:cNvPr id="49" name="Rounded Rectangle 48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246764" y="718531"/>
              <a:ext cx="2439562" cy="23340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400" b="1" dirty="0" smtClean="0">
                  <a:solidFill>
                    <a:schemeClr val="bg1"/>
                  </a:solidFill>
                </a:rPr>
                <a:t>Check IN</a:t>
              </a:r>
              <a:endParaRPr lang="en-AU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 rot="21400781">
            <a:off x="2568178" y="4554298"/>
            <a:ext cx="655726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This will Check-IN</a:t>
            </a:r>
            <a:endParaRPr lang="en-AU" sz="2800" b="1" dirty="0">
              <a:solidFill>
                <a:srgbClr val="FF0000"/>
              </a:solidFill>
              <a:latin typeface="Freestyle Script" pitchFamily="66" charset="0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5076056" y="5229200"/>
            <a:ext cx="4320480" cy="1628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/>
        </p:nvGrpSpPr>
        <p:grpSpPr>
          <a:xfrm>
            <a:off x="1187624" y="3510533"/>
            <a:ext cx="2736304" cy="792088"/>
            <a:chOff x="611560" y="3573016"/>
            <a:chExt cx="2736304" cy="792088"/>
          </a:xfrm>
        </p:grpSpPr>
        <p:sp>
          <p:nvSpPr>
            <p:cNvPr id="7" name="Rounded Rectangle 6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" name="Oval 7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FF5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3" name="Group 12"/>
          <p:cNvGrpSpPr/>
          <p:nvPr/>
        </p:nvGrpSpPr>
        <p:grpSpPr>
          <a:xfrm>
            <a:off x="1187624" y="980728"/>
            <a:ext cx="2736304" cy="792088"/>
            <a:chOff x="611560" y="3573016"/>
            <a:chExt cx="2736304" cy="792088"/>
          </a:xfrm>
        </p:grpSpPr>
        <p:sp>
          <p:nvSpPr>
            <p:cNvPr id="14" name="Rounded Rectangle 13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Oval 14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FF5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4" name="Group 18"/>
          <p:cNvGrpSpPr/>
          <p:nvPr/>
        </p:nvGrpSpPr>
        <p:grpSpPr>
          <a:xfrm>
            <a:off x="1187624" y="1844821"/>
            <a:ext cx="2736304" cy="746917"/>
            <a:chOff x="611560" y="3573016"/>
            <a:chExt cx="2736304" cy="792088"/>
          </a:xfrm>
        </p:grpSpPr>
        <p:sp>
          <p:nvSpPr>
            <p:cNvPr id="20" name="Rounded Rectangle 19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11560" y="3573019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1560" y="3861052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39752" y="4031194"/>
              <a:ext cx="1008112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5" name="Group 24"/>
          <p:cNvGrpSpPr/>
          <p:nvPr/>
        </p:nvGrpSpPr>
        <p:grpSpPr>
          <a:xfrm>
            <a:off x="1187624" y="2646437"/>
            <a:ext cx="2736304" cy="792088"/>
            <a:chOff x="611560" y="3573016"/>
            <a:chExt cx="2736304" cy="792088"/>
          </a:xfrm>
        </p:grpSpPr>
        <p:sp>
          <p:nvSpPr>
            <p:cNvPr id="26" name="Rounded Rectangle 25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" name="Oval 26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sp>
        <p:nvSpPr>
          <p:cNvPr id="55" name="Line Callout 1 (No Border) 54"/>
          <p:cNvSpPr/>
          <p:nvPr/>
        </p:nvSpPr>
        <p:spPr>
          <a:xfrm>
            <a:off x="1619672" y="188640"/>
            <a:ext cx="1115616" cy="360040"/>
          </a:xfrm>
          <a:prstGeom prst="callout1">
            <a:avLst>
              <a:gd name="adj1" fmla="val 237337"/>
              <a:gd name="adj2" fmla="val -13455"/>
              <a:gd name="adj3" fmla="val 56282"/>
              <a:gd name="adj4" fmla="val -1619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Customer Name</a:t>
            </a:r>
            <a:endParaRPr lang="en-AU" sz="1100" dirty="0"/>
          </a:p>
        </p:txBody>
      </p:sp>
      <p:sp>
        <p:nvSpPr>
          <p:cNvPr id="56" name="Line Callout 1 (No Border) 55"/>
          <p:cNvSpPr/>
          <p:nvPr/>
        </p:nvSpPr>
        <p:spPr>
          <a:xfrm>
            <a:off x="0" y="1196752"/>
            <a:ext cx="1007096" cy="576064"/>
          </a:xfrm>
          <a:prstGeom prst="callout1">
            <a:avLst>
              <a:gd name="adj1" fmla="val 28670"/>
              <a:gd name="adj2" fmla="val 130835"/>
              <a:gd name="adj3" fmla="val 19906"/>
              <a:gd name="adj4" fmla="val 104250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Contact Number</a:t>
            </a:r>
            <a:endParaRPr lang="en-AU" sz="1100" dirty="0"/>
          </a:p>
        </p:txBody>
      </p:sp>
      <p:sp>
        <p:nvSpPr>
          <p:cNvPr id="57" name="Line Callout 1 (No Border) 56"/>
          <p:cNvSpPr/>
          <p:nvPr/>
        </p:nvSpPr>
        <p:spPr>
          <a:xfrm>
            <a:off x="3635896" y="404664"/>
            <a:ext cx="1007096" cy="576064"/>
          </a:xfrm>
          <a:prstGeom prst="callout1">
            <a:avLst>
              <a:gd name="adj1" fmla="val 53472"/>
              <a:gd name="adj2" fmla="val 21124"/>
              <a:gd name="adj3" fmla="val 125728"/>
              <a:gd name="adj4" fmla="val 4943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Confirmation Status</a:t>
            </a:r>
            <a:endParaRPr lang="en-AU" sz="1100" dirty="0"/>
          </a:p>
        </p:txBody>
      </p:sp>
      <p:sp>
        <p:nvSpPr>
          <p:cNvPr id="58" name="Line Callout 1 (No Border) 57"/>
          <p:cNvSpPr/>
          <p:nvPr/>
        </p:nvSpPr>
        <p:spPr>
          <a:xfrm>
            <a:off x="2195736" y="548680"/>
            <a:ext cx="1296144" cy="288032"/>
          </a:xfrm>
          <a:prstGeom prst="callout1">
            <a:avLst>
              <a:gd name="adj1" fmla="val 334561"/>
              <a:gd name="adj2" fmla="val 71924"/>
              <a:gd name="adj3" fmla="val 82737"/>
              <a:gd name="adj4" fmla="val 36801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Consultant Name</a:t>
            </a:r>
            <a:endParaRPr lang="en-AU" sz="1100" dirty="0"/>
          </a:p>
        </p:txBody>
      </p:sp>
      <p:sp>
        <p:nvSpPr>
          <p:cNvPr id="63" name="Oval 62"/>
          <p:cNvSpPr/>
          <p:nvPr/>
        </p:nvSpPr>
        <p:spPr>
          <a:xfrm>
            <a:off x="3491880" y="1916832"/>
            <a:ext cx="288032" cy="28803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6" name="Group 70"/>
          <p:cNvGrpSpPr/>
          <p:nvPr/>
        </p:nvGrpSpPr>
        <p:grpSpPr>
          <a:xfrm>
            <a:off x="4067944" y="1196752"/>
            <a:ext cx="388615" cy="288032"/>
            <a:chOff x="4111377" y="1196752"/>
            <a:chExt cx="388615" cy="288032"/>
          </a:xfrm>
        </p:grpSpPr>
        <p:sp>
          <p:nvSpPr>
            <p:cNvPr id="64" name="Rectangle 63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71"/>
          <p:cNvGrpSpPr/>
          <p:nvPr/>
        </p:nvGrpSpPr>
        <p:grpSpPr>
          <a:xfrm>
            <a:off x="4067944" y="2060848"/>
            <a:ext cx="388615" cy="288032"/>
            <a:chOff x="4111377" y="1196752"/>
            <a:chExt cx="388615" cy="288032"/>
          </a:xfrm>
        </p:grpSpPr>
        <p:sp>
          <p:nvSpPr>
            <p:cNvPr id="73" name="Rectangle 72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74"/>
          <p:cNvGrpSpPr/>
          <p:nvPr/>
        </p:nvGrpSpPr>
        <p:grpSpPr>
          <a:xfrm>
            <a:off x="4067944" y="2924944"/>
            <a:ext cx="388615" cy="288032"/>
            <a:chOff x="4111377" y="1196752"/>
            <a:chExt cx="388615" cy="288032"/>
          </a:xfrm>
        </p:grpSpPr>
        <p:sp>
          <p:nvSpPr>
            <p:cNvPr id="76" name="Rectangle 75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77"/>
          <p:cNvGrpSpPr/>
          <p:nvPr/>
        </p:nvGrpSpPr>
        <p:grpSpPr>
          <a:xfrm>
            <a:off x="4067944" y="3789040"/>
            <a:ext cx="388615" cy="288032"/>
            <a:chOff x="4111377" y="1196752"/>
            <a:chExt cx="388615" cy="288032"/>
          </a:xfrm>
        </p:grpSpPr>
        <p:sp>
          <p:nvSpPr>
            <p:cNvPr id="79" name="Rectangle 78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108"/>
          <p:cNvGrpSpPr/>
          <p:nvPr/>
        </p:nvGrpSpPr>
        <p:grpSpPr>
          <a:xfrm>
            <a:off x="5088632" y="980728"/>
            <a:ext cx="2736304" cy="792088"/>
            <a:chOff x="4860032" y="980728"/>
            <a:chExt cx="2736304" cy="792088"/>
          </a:xfrm>
        </p:grpSpPr>
        <p:grpSp>
          <p:nvGrpSpPr>
            <p:cNvPr id="25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38" name="Rounded Rectangle 37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1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81" name="Straight Arrow Connector 80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 136"/>
          <p:cNvGrpSpPr/>
          <p:nvPr/>
        </p:nvGrpSpPr>
        <p:grpSpPr>
          <a:xfrm>
            <a:off x="5088632" y="1820821"/>
            <a:ext cx="2736304" cy="792088"/>
            <a:chOff x="4860032" y="980728"/>
            <a:chExt cx="2736304" cy="792088"/>
          </a:xfrm>
        </p:grpSpPr>
        <p:grpSp>
          <p:nvGrpSpPr>
            <p:cNvPr id="33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42" name="Rounded Rectangle 141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4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41" name="Straight Arrow Connector 140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Group 145"/>
          <p:cNvGrpSpPr/>
          <p:nvPr/>
        </p:nvGrpSpPr>
        <p:grpSpPr>
          <a:xfrm>
            <a:off x="5088632" y="2660914"/>
            <a:ext cx="2736304" cy="792088"/>
            <a:chOff x="4860032" y="980728"/>
            <a:chExt cx="2736304" cy="792088"/>
          </a:xfrm>
        </p:grpSpPr>
        <p:grpSp>
          <p:nvGrpSpPr>
            <p:cNvPr id="36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51" name="Rounded Rectangle 150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7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50" name="Straight Arrow Connector 149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154"/>
          <p:cNvGrpSpPr/>
          <p:nvPr/>
        </p:nvGrpSpPr>
        <p:grpSpPr>
          <a:xfrm>
            <a:off x="5076056" y="3501008"/>
            <a:ext cx="2736304" cy="792088"/>
            <a:chOff x="4860032" y="980728"/>
            <a:chExt cx="2736304" cy="792088"/>
          </a:xfrm>
        </p:grpSpPr>
        <p:grpSp>
          <p:nvGrpSpPr>
            <p:cNvPr id="43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60" name="Rounded Rectangle 159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44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58" name="Rectangle 157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59" name="Straight Arrow Connector 158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8" name="Oval 77"/>
          <p:cNvSpPr/>
          <p:nvPr/>
        </p:nvSpPr>
        <p:spPr>
          <a:xfrm>
            <a:off x="539552" y="1628800"/>
            <a:ext cx="3672408" cy="11521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4139952" y="2564904"/>
            <a:ext cx="1872208" cy="20882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 rot="21400781">
            <a:off x="2956715" y="4881007"/>
            <a:ext cx="5427701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Move Appointment to Check out queue once checked in</a:t>
            </a:r>
            <a:endParaRPr lang="en-AU" sz="4800" b="1" dirty="0">
              <a:solidFill>
                <a:srgbClr val="FF0000"/>
              </a:solidFill>
              <a:latin typeface="Freestyle Script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/>
        </p:nvGrpSpPr>
        <p:grpSpPr>
          <a:xfrm>
            <a:off x="1187624" y="3510533"/>
            <a:ext cx="2736304" cy="792088"/>
            <a:chOff x="611560" y="3573016"/>
            <a:chExt cx="2736304" cy="792088"/>
          </a:xfrm>
        </p:grpSpPr>
        <p:sp>
          <p:nvSpPr>
            <p:cNvPr id="7" name="Rounded Rectangle 6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" name="Oval 7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FF5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3" name="Group 12"/>
          <p:cNvGrpSpPr/>
          <p:nvPr/>
        </p:nvGrpSpPr>
        <p:grpSpPr>
          <a:xfrm>
            <a:off x="1187624" y="980728"/>
            <a:ext cx="2736304" cy="792088"/>
            <a:chOff x="611560" y="3573016"/>
            <a:chExt cx="2736304" cy="792088"/>
          </a:xfrm>
        </p:grpSpPr>
        <p:sp>
          <p:nvSpPr>
            <p:cNvPr id="14" name="Rounded Rectangle 13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Oval 14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FF5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4" name="Group 18"/>
          <p:cNvGrpSpPr/>
          <p:nvPr/>
        </p:nvGrpSpPr>
        <p:grpSpPr>
          <a:xfrm>
            <a:off x="1187624" y="1844821"/>
            <a:ext cx="2736304" cy="746917"/>
            <a:chOff x="611560" y="3573016"/>
            <a:chExt cx="2736304" cy="792088"/>
          </a:xfrm>
        </p:grpSpPr>
        <p:sp>
          <p:nvSpPr>
            <p:cNvPr id="20" name="Rounded Rectangle 19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11560" y="3573019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1560" y="3861052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39752" y="4031194"/>
              <a:ext cx="1008112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5" name="Group 24"/>
          <p:cNvGrpSpPr/>
          <p:nvPr/>
        </p:nvGrpSpPr>
        <p:grpSpPr>
          <a:xfrm>
            <a:off x="1187624" y="2646437"/>
            <a:ext cx="2736304" cy="792088"/>
            <a:chOff x="611560" y="3573016"/>
            <a:chExt cx="2736304" cy="792088"/>
          </a:xfrm>
        </p:grpSpPr>
        <p:sp>
          <p:nvSpPr>
            <p:cNvPr id="26" name="Rounded Rectangle 25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" name="Oval 26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sp>
        <p:nvSpPr>
          <p:cNvPr id="55" name="Line Callout 1 (No Border) 54"/>
          <p:cNvSpPr/>
          <p:nvPr/>
        </p:nvSpPr>
        <p:spPr>
          <a:xfrm>
            <a:off x="1619672" y="188640"/>
            <a:ext cx="1115616" cy="360040"/>
          </a:xfrm>
          <a:prstGeom prst="callout1">
            <a:avLst>
              <a:gd name="adj1" fmla="val 237337"/>
              <a:gd name="adj2" fmla="val -13455"/>
              <a:gd name="adj3" fmla="val 56282"/>
              <a:gd name="adj4" fmla="val -1619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Customer Name</a:t>
            </a:r>
            <a:endParaRPr lang="en-AU" sz="1100" dirty="0"/>
          </a:p>
        </p:txBody>
      </p:sp>
      <p:sp>
        <p:nvSpPr>
          <p:cNvPr id="56" name="Line Callout 1 (No Border) 55"/>
          <p:cNvSpPr/>
          <p:nvPr/>
        </p:nvSpPr>
        <p:spPr>
          <a:xfrm>
            <a:off x="0" y="1196752"/>
            <a:ext cx="1007096" cy="576064"/>
          </a:xfrm>
          <a:prstGeom prst="callout1">
            <a:avLst>
              <a:gd name="adj1" fmla="val 28670"/>
              <a:gd name="adj2" fmla="val 130835"/>
              <a:gd name="adj3" fmla="val 19906"/>
              <a:gd name="adj4" fmla="val 104250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Contact Number</a:t>
            </a:r>
            <a:endParaRPr lang="en-AU" sz="1100" dirty="0"/>
          </a:p>
        </p:txBody>
      </p:sp>
      <p:sp>
        <p:nvSpPr>
          <p:cNvPr id="57" name="Line Callout 1 (No Border) 56"/>
          <p:cNvSpPr/>
          <p:nvPr/>
        </p:nvSpPr>
        <p:spPr>
          <a:xfrm>
            <a:off x="3635896" y="404664"/>
            <a:ext cx="1007096" cy="576064"/>
          </a:xfrm>
          <a:prstGeom prst="callout1">
            <a:avLst>
              <a:gd name="adj1" fmla="val 53472"/>
              <a:gd name="adj2" fmla="val 21124"/>
              <a:gd name="adj3" fmla="val 125728"/>
              <a:gd name="adj4" fmla="val 4943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Confirmation Status</a:t>
            </a:r>
            <a:endParaRPr lang="en-AU" sz="1100" dirty="0"/>
          </a:p>
        </p:txBody>
      </p:sp>
      <p:sp>
        <p:nvSpPr>
          <p:cNvPr id="58" name="Line Callout 1 (No Border) 57"/>
          <p:cNvSpPr/>
          <p:nvPr/>
        </p:nvSpPr>
        <p:spPr>
          <a:xfrm>
            <a:off x="2195736" y="548680"/>
            <a:ext cx="1296144" cy="288032"/>
          </a:xfrm>
          <a:prstGeom prst="callout1">
            <a:avLst>
              <a:gd name="adj1" fmla="val 334561"/>
              <a:gd name="adj2" fmla="val 71924"/>
              <a:gd name="adj3" fmla="val 82737"/>
              <a:gd name="adj4" fmla="val 36801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Consultant Name</a:t>
            </a:r>
            <a:endParaRPr lang="en-AU" sz="1100" dirty="0"/>
          </a:p>
        </p:txBody>
      </p:sp>
      <p:sp>
        <p:nvSpPr>
          <p:cNvPr id="63" name="Oval 62"/>
          <p:cNvSpPr/>
          <p:nvPr/>
        </p:nvSpPr>
        <p:spPr>
          <a:xfrm>
            <a:off x="3491880" y="1916832"/>
            <a:ext cx="288032" cy="28803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6" name="Group 70"/>
          <p:cNvGrpSpPr/>
          <p:nvPr/>
        </p:nvGrpSpPr>
        <p:grpSpPr>
          <a:xfrm>
            <a:off x="4067944" y="1196752"/>
            <a:ext cx="388615" cy="288032"/>
            <a:chOff x="4111377" y="1196752"/>
            <a:chExt cx="388615" cy="288032"/>
          </a:xfrm>
        </p:grpSpPr>
        <p:sp>
          <p:nvSpPr>
            <p:cNvPr id="64" name="Rectangle 63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71"/>
          <p:cNvGrpSpPr/>
          <p:nvPr/>
        </p:nvGrpSpPr>
        <p:grpSpPr>
          <a:xfrm>
            <a:off x="4067944" y="2060848"/>
            <a:ext cx="388615" cy="288032"/>
            <a:chOff x="4111377" y="1196752"/>
            <a:chExt cx="388615" cy="288032"/>
          </a:xfrm>
        </p:grpSpPr>
        <p:sp>
          <p:nvSpPr>
            <p:cNvPr id="73" name="Rectangle 72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74"/>
          <p:cNvGrpSpPr/>
          <p:nvPr/>
        </p:nvGrpSpPr>
        <p:grpSpPr>
          <a:xfrm>
            <a:off x="4067944" y="2924944"/>
            <a:ext cx="388615" cy="288032"/>
            <a:chOff x="4111377" y="1196752"/>
            <a:chExt cx="388615" cy="288032"/>
          </a:xfrm>
        </p:grpSpPr>
        <p:sp>
          <p:nvSpPr>
            <p:cNvPr id="76" name="Rectangle 75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77"/>
          <p:cNvGrpSpPr/>
          <p:nvPr/>
        </p:nvGrpSpPr>
        <p:grpSpPr>
          <a:xfrm>
            <a:off x="4067944" y="3789040"/>
            <a:ext cx="388615" cy="288032"/>
            <a:chOff x="4111377" y="1196752"/>
            <a:chExt cx="388615" cy="288032"/>
          </a:xfrm>
        </p:grpSpPr>
        <p:sp>
          <p:nvSpPr>
            <p:cNvPr id="79" name="Rectangle 78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108"/>
          <p:cNvGrpSpPr/>
          <p:nvPr/>
        </p:nvGrpSpPr>
        <p:grpSpPr>
          <a:xfrm>
            <a:off x="5088632" y="980728"/>
            <a:ext cx="2736304" cy="792088"/>
            <a:chOff x="4860032" y="980728"/>
            <a:chExt cx="2736304" cy="792088"/>
          </a:xfrm>
        </p:grpSpPr>
        <p:grpSp>
          <p:nvGrpSpPr>
            <p:cNvPr id="25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38" name="Rounded Rectangle 37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1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81" name="Straight Arrow Connector 80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 136"/>
          <p:cNvGrpSpPr/>
          <p:nvPr/>
        </p:nvGrpSpPr>
        <p:grpSpPr>
          <a:xfrm>
            <a:off x="5088632" y="1820821"/>
            <a:ext cx="2736304" cy="792088"/>
            <a:chOff x="4860032" y="980728"/>
            <a:chExt cx="2736304" cy="792088"/>
          </a:xfrm>
        </p:grpSpPr>
        <p:grpSp>
          <p:nvGrpSpPr>
            <p:cNvPr id="33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42" name="Rounded Rectangle 141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4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41" name="Straight Arrow Connector 140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Group 145"/>
          <p:cNvGrpSpPr/>
          <p:nvPr/>
        </p:nvGrpSpPr>
        <p:grpSpPr>
          <a:xfrm>
            <a:off x="5088632" y="2660914"/>
            <a:ext cx="2736304" cy="792088"/>
            <a:chOff x="4860032" y="980728"/>
            <a:chExt cx="2736304" cy="792088"/>
          </a:xfrm>
        </p:grpSpPr>
        <p:grpSp>
          <p:nvGrpSpPr>
            <p:cNvPr id="36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51" name="Rounded Rectangle 150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7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50" name="Straight Arrow Connector 149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154"/>
          <p:cNvGrpSpPr/>
          <p:nvPr/>
        </p:nvGrpSpPr>
        <p:grpSpPr>
          <a:xfrm>
            <a:off x="5076056" y="3501008"/>
            <a:ext cx="2736304" cy="792088"/>
            <a:chOff x="4860032" y="980728"/>
            <a:chExt cx="2736304" cy="792088"/>
          </a:xfrm>
        </p:grpSpPr>
        <p:grpSp>
          <p:nvGrpSpPr>
            <p:cNvPr id="43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60" name="Rounded Rectangle 159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44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58" name="Rectangle 157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59" name="Straight Arrow Connector 158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8" name="Oval 77"/>
          <p:cNvSpPr/>
          <p:nvPr/>
        </p:nvSpPr>
        <p:spPr>
          <a:xfrm>
            <a:off x="4572000" y="1700808"/>
            <a:ext cx="3528392" cy="100811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2" name="TextBox 81"/>
          <p:cNvSpPr txBox="1"/>
          <p:nvPr/>
        </p:nvSpPr>
        <p:spPr>
          <a:xfrm rot="21400781">
            <a:off x="2611579" y="4975482"/>
            <a:ext cx="4630209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Check- OUT with button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err="1" smtClean="0"/>
              <a:t>ServU</a:t>
            </a:r>
            <a:r>
              <a:rPr lang="en-AU" dirty="0" smtClean="0"/>
              <a:t> Check– OUT Process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/>
        </p:nvGrpSpPr>
        <p:grpSpPr>
          <a:xfrm>
            <a:off x="1187624" y="3510533"/>
            <a:ext cx="2736304" cy="792088"/>
            <a:chOff x="611560" y="3573016"/>
            <a:chExt cx="2736304" cy="792088"/>
          </a:xfrm>
        </p:grpSpPr>
        <p:sp>
          <p:nvSpPr>
            <p:cNvPr id="7" name="Rounded Rectangle 6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" name="Oval 7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FF5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3" name="Group 12"/>
          <p:cNvGrpSpPr/>
          <p:nvPr/>
        </p:nvGrpSpPr>
        <p:grpSpPr>
          <a:xfrm>
            <a:off x="1187624" y="980728"/>
            <a:ext cx="2736304" cy="792088"/>
            <a:chOff x="611560" y="3573016"/>
            <a:chExt cx="2736304" cy="792088"/>
          </a:xfrm>
        </p:grpSpPr>
        <p:sp>
          <p:nvSpPr>
            <p:cNvPr id="14" name="Rounded Rectangle 13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Oval 14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FF5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4" name="Group 18"/>
          <p:cNvGrpSpPr/>
          <p:nvPr/>
        </p:nvGrpSpPr>
        <p:grpSpPr>
          <a:xfrm>
            <a:off x="1187624" y="1844821"/>
            <a:ext cx="2736304" cy="746917"/>
            <a:chOff x="611560" y="3573016"/>
            <a:chExt cx="2736304" cy="792088"/>
          </a:xfrm>
        </p:grpSpPr>
        <p:sp>
          <p:nvSpPr>
            <p:cNvPr id="20" name="Rounded Rectangle 19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11560" y="3573019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1560" y="3861052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39752" y="4031194"/>
              <a:ext cx="1008112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5" name="Group 24"/>
          <p:cNvGrpSpPr/>
          <p:nvPr/>
        </p:nvGrpSpPr>
        <p:grpSpPr>
          <a:xfrm>
            <a:off x="1187624" y="2646437"/>
            <a:ext cx="2736304" cy="792088"/>
            <a:chOff x="611560" y="3573016"/>
            <a:chExt cx="2736304" cy="792088"/>
          </a:xfrm>
        </p:grpSpPr>
        <p:sp>
          <p:nvSpPr>
            <p:cNvPr id="26" name="Rounded Rectangle 25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" name="Oval 26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sp>
        <p:nvSpPr>
          <p:cNvPr id="55" name="Line Callout 1 (No Border) 54"/>
          <p:cNvSpPr/>
          <p:nvPr/>
        </p:nvSpPr>
        <p:spPr>
          <a:xfrm>
            <a:off x="1619672" y="188640"/>
            <a:ext cx="1115616" cy="360040"/>
          </a:xfrm>
          <a:prstGeom prst="callout1">
            <a:avLst>
              <a:gd name="adj1" fmla="val 237337"/>
              <a:gd name="adj2" fmla="val -13455"/>
              <a:gd name="adj3" fmla="val 56282"/>
              <a:gd name="adj4" fmla="val -1619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Customer Name</a:t>
            </a:r>
            <a:endParaRPr lang="en-AU" sz="1100" dirty="0"/>
          </a:p>
        </p:txBody>
      </p:sp>
      <p:sp>
        <p:nvSpPr>
          <p:cNvPr id="56" name="Line Callout 1 (No Border) 55"/>
          <p:cNvSpPr/>
          <p:nvPr/>
        </p:nvSpPr>
        <p:spPr>
          <a:xfrm>
            <a:off x="0" y="1196752"/>
            <a:ext cx="1007096" cy="576064"/>
          </a:xfrm>
          <a:prstGeom prst="callout1">
            <a:avLst>
              <a:gd name="adj1" fmla="val 28670"/>
              <a:gd name="adj2" fmla="val 130835"/>
              <a:gd name="adj3" fmla="val 19906"/>
              <a:gd name="adj4" fmla="val 104250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Contact Number</a:t>
            </a:r>
            <a:endParaRPr lang="en-AU" sz="1100" dirty="0"/>
          </a:p>
        </p:txBody>
      </p:sp>
      <p:sp>
        <p:nvSpPr>
          <p:cNvPr id="57" name="Line Callout 1 (No Border) 56"/>
          <p:cNvSpPr/>
          <p:nvPr/>
        </p:nvSpPr>
        <p:spPr>
          <a:xfrm>
            <a:off x="3635896" y="404664"/>
            <a:ext cx="1007096" cy="576064"/>
          </a:xfrm>
          <a:prstGeom prst="callout1">
            <a:avLst>
              <a:gd name="adj1" fmla="val 53472"/>
              <a:gd name="adj2" fmla="val 21124"/>
              <a:gd name="adj3" fmla="val 125728"/>
              <a:gd name="adj4" fmla="val 4943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Confirmation Status</a:t>
            </a:r>
            <a:endParaRPr lang="en-AU" sz="1100" dirty="0"/>
          </a:p>
        </p:txBody>
      </p:sp>
      <p:sp>
        <p:nvSpPr>
          <p:cNvPr id="58" name="Line Callout 1 (No Border) 57"/>
          <p:cNvSpPr/>
          <p:nvPr/>
        </p:nvSpPr>
        <p:spPr>
          <a:xfrm>
            <a:off x="2195736" y="548680"/>
            <a:ext cx="1296144" cy="288032"/>
          </a:xfrm>
          <a:prstGeom prst="callout1">
            <a:avLst>
              <a:gd name="adj1" fmla="val 334561"/>
              <a:gd name="adj2" fmla="val 71924"/>
              <a:gd name="adj3" fmla="val 82737"/>
              <a:gd name="adj4" fmla="val 36801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Consultant Name</a:t>
            </a:r>
            <a:endParaRPr lang="en-AU" sz="1100" dirty="0"/>
          </a:p>
        </p:txBody>
      </p:sp>
      <p:sp>
        <p:nvSpPr>
          <p:cNvPr id="63" name="Oval 62"/>
          <p:cNvSpPr/>
          <p:nvPr/>
        </p:nvSpPr>
        <p:spPr>
          <a:xfrm>
            <a:off x="3491880" y="1916832"/>
            <a:ext cx="288032" cy="28803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6" name="Group 70"/>
          <p:cNvGrpSpPr/>
          <p:nvPr/>
        </p:nvGrpSpPr>
        <p:grpSpPr>
          <a:xfrm>
            <a:off x="4067944" y="1196752"/>
            <a:ext cx="388615" cy="288032"/>
            <a:chOff x="4111377" y="1196752"/>
            <a:chExt cx="388615" cy="288032"/>
          </a:xfrm>
        </p:grpSpPr>
        <p:sp>
          <p:nvSpPr>
            <p:cNvPr id="64" name="Rectangle 63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71"/>
          <p:cNvGrpSpPr/>
          <p:nvPr/>
        </p:nvGrpSpPr>
        <p:grpSpPr>
          <a:xfrm>
            <a:off x="4067944" y="2060848"/>
            <a:ext cx="388615" cy="288032"/>
            <a:chOff x="4111377" y="1196752"/>
            <a:chExt cx="388615" cy="288032"/>
          </a:xfrm>
        </p:grpSpPr>
        <p:sp>
          <p:nvSpPr>
            <p:cNvPr id="73" name="Rectangle 72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74"/>
          <p:cNvGrpSpPr/>
          <p:nvPr/>
        </p:nvGrpSpPr>
        <p:grpSpPr>
          <a:xfrm>
            <a:off x="4067944" y="2924944"/>
            <a:ext cx="388615" cy="288032"/>
            <a:chOff x="4111377" y="1196752"/>
            <a:chExt cx="388615" cy="288032"/>
          </a:xfrm>
        </p:grpSpPr>
        <p:sp>
          <p:nvSpPr>
            <p:cNvPr id="76" name="Rectangle 75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77"/>
          <p:cNvGrpSpPr/>
          <p:nvPr/>
        </p:nvGrpSpPr>
        <p:grpSpPr>
          <a:xfrm>
            <a:off x="4067944" y="3789040"/>
            <a:ext cx="388615" cy="288032"/>
            <a:chOff x="4111377" y="1196752"/>
            <a:chExt cx="388615" cy="288032"/>
          </a:xfrm>
        </p:grpSpPr>
        <p:sp>
          <p:nvSpPr>
            <p:cNvPr id="79" name="Rectangle 78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108"/>
          <p:cNvGrpSpPr/>
          <p:nvPr/>
        </p:nvGrpSpPr>
        <p:grpSpPr>
          <a:xfrm>
            <a:off x="5088632" y="980728"/>
            <a:ext cx="2736304" cy="792088"/>
            <a:chOff x="4860032" y="980728"/>
            <a:chExt cx="2736304" cy="792088"/>
          </a:xfrm>
        </p:grpSpPr>
        <p:grpSp>
          <p:nvGrpSpPr>
            <p:cNvPr id="25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38" name="Rounded Rectangle 37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1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81" name="Straight Arrow Connector 80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 136"/>
          <p:cNvGrpSpPr/>
          <p:nvPr/>
        </p:nvGrpSpPr>
        <p:grpSpPr>
          <a:xfrm>
            <a:off x="5088632" y="1820821"/>
            <a:ext cx="2736304" cy="792088"/>
            <a:chOff x="4860032" y="980728"/>
            <a:chExt cx="2736304" cy="792088"/>
          </a:xfrm>
        </p:grpSpPr>
        <p:grpSp>
          <p:nvGrpSpPr>
            <p:cNvPr id="33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42" name="Rounded Rectangle 141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4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41" name="Straight Arrow Connector 140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Group 145"/>
          <p:cNvGrpSpPr/>
          <p:nvPr/>
        </p:nvGrpSpPr>
        <p:grpSpPr>
          <a:xfrm>
            <a:off x="5088632" y="2660914"/>
            <a:ext cx="2736304" cy="792088"/>
            <a:chOff x="4860032" y="980728"/>
            <a:chExt cx="2736304" cy="792088"/>
          </a:xfrm>
        </p:grpSpPr>
        <p:grpSp>
          <p:nvGrpSpPr>
            <p:cNvPr id="36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51" name="Rounded Rectangle 150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7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50" name="Straight Arrow Connector 149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154"/>
          <p:cNvGrpSpPr/>
          <p:nvPr/>
        </p:nvGrpSpPr>
        <p:grpSpPr>
          <a:xfrm>
            <a:off x="5076056" y="3501008"/>
            <a:ext cx="2736304" cy="792088"/>
            <a:chOff x="4860032" y="980728"/>
            <a:chExt cx="2736304" cy="792088"/>
          </a:xfrm>
        </p:grpSpPr>
        <p:grpSp>
          <p:nvGrpSpPr>
            <p:cNvPr id="43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60" name="Rounded Rectangle 159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44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58" name="Rectangle 157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59" name="Straight Arrow Connector 158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8" name="Oval 77"/>
          <p:cNvSpPr/>
          <p:nvPr/>
        </p:nvSpPr>
        <p:spPr>
          <a:xfrm>
            <a:off x="4716016" y="764704"/>
            <a:ext cx="3384376" cy="1224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/>
          <p:nvPr/>
        </p:nvGrpSpPr>
        <p:grpSpPr>
          <a:xfrm>
            <a:off x="6516216" y="694438"/>
            <a:ext cx="2232248" cy="338554"/>
            <a:chOff x="683568" y="1753072"/>
            <a:chExt cx="2232248" cy="338554"/>
          </a:xfrm>
        </p:grpSpPr>
        <p:sp>
          <p:nvSpPr>
            <p:cNvPr id="4" name="Rectangle 3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Name1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6516216" y="406405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Services</a:t>
            </a:r>
            <a:endParaRPr lang="en-AU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68344" y="412198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Classes</a:t>
            </a:r>
            <a:endParaRPr lang="en-AU" dirty="0">
              <a:solidFill>
                <a:schemeClr val="tx2"/>
              </a:solidFill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6516216" y="987406"/>
            <a:ext cx="2232248" cy="338554"/>
            <a:chOff x="683568" y="1753072"/>
            <a:chExt cx="2232248" cy="338554"/>
          </a:xfrm>
        </p:grpSpPr>
        <p:sp>
          <p:nvSpPr>
            <p:cNvPr id="19" name="Rectangle 18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Name2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9" name="Group 20"/>
          <p:cNvGrpSpPr/>
          <p:nvPr/>
        </p:nvGrpSpPr>
        <p:grpSpPr>
          <a:xfrm>
            <a:off x="6516216" y="1280374"/>
            <a:ext cx="2232248" cy="338554"/>
            <a:chOff x="683568" y="1753072"/>
            <a:chExt cx="2232248" cy="338554"/>
          </a:xfrm>
        </p:grpSpPr>
        <p:sp>
          <p:nvSpPr>
            <p:cNvPr id="22" name="Rectangle 21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Name3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0" name="Group 23"/>
          <p:cNvGrpSpPr/>
          <p:nvPr/>
        </p:nvGrpSpPr>
        <p:grpSpPr>
          <a:xfrm>
            <a:off x="6516216" y="1573342"/>
            <a:ext cx="2232248" cy="338554"/>
            <a:chOff x="683568" y="1753072"/>
            <a:chExt cx="2232248" cy="338554"/>
          </a:xfrm>
        </p:grpSpPr>
        <p:sp>
          <p:nvSpPr>
            <p:cNvPr id="25" name="Rectangle 24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Name4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1" name="Group 26"/>
          <p:cNvGrpSpPr/>
          <p:nvPr/>
        </p:nvGrpSpPr>
        <p:grpSpPr>
          <a:xfrm>
            <a:off x="6516216" y="1866310"/>
            <a:ext cx="2232248" cy="338554"/>
            <a:chOff x="683568" y="1753072"/>
            <a:chExt cx="2232248" cy="338554"/>
          </a:xfrm>
        </p:grpSpPr>
        <p:sp>
          <p:nvSpPr>
            <p:cNvPr id="28" name="Rectangle 27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Name5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7668344" y="395086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Classes</a:t>
            </a:r>
            <a:endParaRPr lang="en-AU" dirty="0">
              <a:solidFill>
                <a:schemeClr val="tx2"/>
              </a:solidFill>
            </a:endParaRPr>
          </a:p>
        </p:txBody>
      </p:sp>
      <p:grpSp>
        <p:nvGrpSpPr>
          <p:cNvPr id="12" name="Group 30"/>
          <p:cNvGrpSpPr/>
          <p:nvPr/>
        </p:nvGrpSpPr>
        <p:grpSpPr>
          <a:xfrm>
            <a:off x="3175273" y="260648"/>
            <a:ext cx="1180703" cy="278507"/>
            <a:chOff x="3152053" y="579233"/>
            <a:chExt cx="2500067" cy="473503"/>
          </a:xfrm>
        </p:grpSpPr>
        <p:sp>
          <p:nvSpPr>
            <p:cNvPr id="32" name="Rounded Rectangle 3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152053" y="579233"/>
              <a:ext cx="1820953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First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3" name="Group 33"/>
          <p:cNvGrpSpPr/>
          <p:nvPr/>
        </p:nvGrpSpPr>
        <p:grpSpPr>
          <a:xfrm>
            <a:off x="4427984" y="260648"/>
            <a:ext cx="1180703" cy="278507"/>
            <a:chOff x="3152053" y="579233"/>
            <a:chExt cx="2500067" cy="473503"/>
          </a:xfrm>
        </p:grpSpPr>
        <p:sp>
          <p:nvSpPr>
            <p:cNvPr id="35" name="Rounded Rectangle 3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52053" y="579233"/>
              <a:ext cx="178239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Last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4" name="Group 36"/>
          <p:cNvGrpSpPr/>
          <p:nvPr/>
        </p:nvGrpSpPr>
        <p:grpSpPr>
          <a:xfrm>
            <a:off x="3131840" y="620688"/>
            <a:ext cx="1512168" cy="360040"/>
            <a:chOff x="3152053" y="579233"/>
            <a:chExt cx="2500067" cy="473503"/>
          </a:xfrm>
        </p:grpSpPr>
        <p:sp>
          <p:nvSpPr>
            <p:cNvPr id="38" name="Rounded Rectangle 3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52053" y="579233"/>
              <a:ext cx="176732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Telephone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up 39"/>
          <p:cNvGrpSpPr/>
          <p:nvPr/>
        </p:nvGrpSpPr>
        <p:grpSpPr>
          <a:xfrm>
            <a:off x="3131840" y="1036658"/>
            <a:ext cx="2520280" cy="360040"/>
            <a:chOff x="3152053" y="579233"/>
            <a:chExt cx="2500067" cy="473503"/>
          </a:xfrm>
        </p:grpSpPr>
        <p:sp>
          <p:nvSpPr>
            <p:cNvPr id="41" name="Rounded Rectangle 40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152053" y="579233"/>
              <a:ext cx="1117392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Email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8" name="Group 42"/>
          <p:cNvGrpSpPr/>
          <p:nvPr/>
        </p:nvGrpSpPr>
        <p:grpSpPr>
          <a:xfrm>
            <a:off x="3131840" y="1452628"/>
            <a:ext cx="2520280" cy="360040"/>
            <a:chOff x="3152053" y="579233"/>
            <a:chExt cx="2500067" cy="473503"/>
          </a:xfrm>
        </p:grpSpPr>
        <p:sp>
          <p:nvSpPr>
            <p:cNvPr id="44" name="Rounded Rectangle 43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1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1" name="Group 45"/>
          <p:cNvGrpSpPr/>
          <p:nvPr/>
        </p:nvGrpSpPr>
        <p:grpSpPr>
          <a:xfrm>
            <a:off x="3131840" y="1868598"/>
            <a:ext cx="2520280" cy="336266"/>
            <a:chOff x="3152053" y="579233"/>
            <a:chExt cx="2500067" cy="473503"/>
          </a:xfrm>
        </p:grpSpPr>
        <p:sp>
          <p:nvSpPr>
            <p:cNvPr id="47" name="Rounded Rectangle 46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2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4" name="Group 48"/>
          <p:cNvGrpSpPr/>
          <p:nvPr/>
        </p:nvGrpSpPr>
        <p:grpSpPr>
          <a:xfrm>
            <a:off x="3131840" y="2255261"/>
            <a:ext cx="2520280" cy="352344"/>
            <a:chOff x="3152053" y="579233"/>
            <a:chExt cx="2500067" cy="473503"/>
          </a:xfrm>
        </p:grpSpPr>
        <p:sp>
          <p:nvSpPr>
            <p:cNvPr id="50" name="Rounded Rectangle 4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152053" y="579233"/>
              <a:ext cx="133123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Suburb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7" name="Group 51"/>
          <p:cNvGrpSpPr/>
          <p:nvPr/>
        </p:nvGrpSpPr>
        <p:grpSpPr>
          <a:xfrm>
            <a:off x="3131840" y="2653931"/>
            <a:ext cx="2520280" cy="360040"/>
            <a:chOff x="3152053" y="579233"/>
            <a:chExt cx="2500067" cy="473503"/>
          </a:xfrm>
        </p:grpSpPr>
        <p:sp>
          <p:nvSpPr>
            <p:cNvPr id="53" name="Rounded Rectangle 5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152053" y="579233"/>
              <a:ext cx="171478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Post Code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1" name="Group 54"/>
          <p:cNvGrpSpPr/>
          <p:nvPr/>
        </p:nvGrpSpPr>
        <p:grpSpPr>
          <a:xfrm>
            <a:off x="179512" y="188640"/>
            <a:ext cx="2520280" cy="360040"/>
            <a:chOff x="3152053" y="579233"/>
            <a:chExt cx="2500067" cy="473503"/>
          </a:xfrm>
        </p:grpSpPr>
        <p:sp>
          <p:nvSpPr>
            <p:cNvPr id="56" name="Rounded Rectangle 5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152053" y="579233"/>
              <a:ext cx="983983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Search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4" name="Group 66"/>
          <p:cNvGrpSpPr/>
          <p:nvPr/>
        </p:nvGrpSpPr>
        <p:grpSpPr>
          <a:xfrm>
            <a:off x="4687441" y="603680"/>
            <a:ext cx="1180703" cy="377048"/>
            <a:chOff x="3152053" y="579233"/>
            <a:chExt cx="2500067" cy="473503"/>
          </a:xfrm>
        </p:grpSpPr>
        <p:sp>
          <p:nvSpPr>
            <p:cNvPr id="68" name="Rounded Rectangle 6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152053" y="579233"/>
              <a:ext cx="2020672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Year of Birth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7" name="Group 72"/>
          <p:cNvGrpSpPr/>
          <p:nvPr/>
        </p:nvGrpSpPr>
        <p:grpSpPr>
          <a:xfrm>
            <a:off x="179512" y="692696"/>
            <a:ext cx="2736304" cy="792088"/>
            <a:chOff x="179512" y="692696"/>
            <a:chExt cx="2736304" cy="792088"/>
          </a:xfrm>
        </p:grpSpPr>
        <p:grpSp>
          <p:nvGrpSpPr>
            <p:cNvPr id="40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59" name="Rounded Rectangle 58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71" name="Picture 70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70" name="Group 133"/>
          <p:cNvGrpSpPr/>
          <p:nvPr/>
        </p:nvGrpSpPr>
        <p:grpSpPr>
          <a:xfrm>
            <a:off x="3052335" y="3139592"/>
            <a:ext cx="4037426" cy="3385752"/>
            <a:chOff x="3114988" y="562080"/>
            <a:chExt cx="2448272" cy="432048"/>
          </a:xfrm>
        </p:grpSpPr>
        <p:sp>
          <p:nvSpPr>
            <p:cNvPr id="135" name="Rounded Rectangle 134"/>
            <p:cNvSpPr/>
            <p:nvPr/>
          </p:nvSpPr>
          <p:spPr>
            <a:xfrm>
              <a:off x="3114988" y="562080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3246992" y="634939"/>
              <a:ext cx="569636" cy="53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37" name="TextBox 136"/>
          <p:cNvSpPr txBox="1"/>
          <p:nvPr/>
        </p:nvSpPr>
        <p:spPr>
          <a:xfrm>
            <a:off x="3178166" y="3222745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Notes: </a:t>
            </a:r>
            <a:endParaRPr lang="en-A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72" name="Group 103"/>
          <p:cNvGrpSpPr/>
          <p:nvPr/>
        </p:nvGrpSpPr>
        <p:grpSpPr>
          <a:xfrm>
            <a:off x="7524328" y="6309320"/>
            <a:ext cx="1180703" cy="278507"/>
            <a:chOff x="3152053" y="579233"/>
            <a:chExt cx="2500067" cy="473503"/>
          </a:xfrm>
        </p:grpSpPr>
        <p:sp>
          <p:nvSpPr>
            <p:cNvPr id="105" name="Rounded Rectangle 10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3152053" y="579233"/>
              <a:ext cx="2439561" cy="470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dirty="0" smtClean="0">
                  <a:solidFill>
                    <a:schemeClr val="bg1"/>
                  </a:solidFill>
                </a:rPr>
                <a:t>Next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7" name="Line Callout 2 (Border and Accent Bar) 106"/>
          <p:cNvSpPr/>
          <p:nvPr/>
        </p:nvSpPr>
        <p:spPr>
          <a:xfrm>
            <a:off x="-2556792" y="0"/>
            <a:ext cx="2088232" cy="836712"/>
          </a:xfrm>
          <a:prstGeom prst="accentBorderCallout2">
            <a:avLst>
              <a:gd name="adj1" fmla="val 18750"/>
              <a:gd name="adj2" fmla="val -8333"/>
              <a:gd name="adj3" fmla="val 186062"/>
              <a:gd name="adj4" fmla="val 94268"/>
              <a:gd name="adj5" fmla="val 130757"/>
              <a:gd name="adj6" fmla="val 2791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Pre-Fill with customer details</a:t>
            </a:r>
            <a:endParaRPr lang="en-AU" dirty="0"/>
          </a:p>
        </p:txBody>
      </p:sp>
      <p:sp>
        <p:nvSpPr>
          <p:cNvPr id="108" name="Line Callout 2 (Border and Accent Bar) 107"/>
          <p:cNvSpPr/>
          <p:nvPr/>
        </p:nvSpPr>
        <p:spPr>
          <a:xfrm>
            <a:off x="-2628800" y="5229200"/>
            <a:ext cx="2088232" cy="1224136"/>
          </a:xfrm>
          <a:prstGeom prst="accentBorderCallout2">
            <a:avLst>
              <a:gd name="adj1" fmla="val 18750"/>
              <a:gd name="adj2" fmla="val -8333"/>
              <a:gd name="adj3" fmla="val -64394"/>
              <a:gd name="adj4" fmla="val 234950"/>
              <a:gd name="adj5" fmla="val -59398"/>
              <a:gd name="adj6" fmla="val 2802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Add new notes relating to this appointment</a:t>
            </a:r>
          </a:p>
          <a:p>
            <a:pPr algn="ctr"/>
            <a:endParaRPr lang="en-AU" dirty="0"/>
          </a:p>
        </p:txBody>
      </p:sp>
      <p:sp>
        <p:nvSpPr>
          <p:cNvPr id="109" name="Line Callout 2 (Border and Accent Bar) 108"/>
          <p:cNvSpPr/>
          <p:nvPr/>
        </p:nvSpPr>
        <p:spPr>
          <a:xfrm>
            <a:off x="9684568" y="1052736"/>
            <a:ext cx="2448272" cy="2304256"/>
          </a:xfrm>
          <a:prstGeom prst="accentBorderCallout2">
            <a:avLst>
              <a:gd name="adj1" fmla="val 18750"/>
              <a:gd name="adj2" fmla="val -8333"/>
              <a:gd name="adj3" fmla="val -9759"/>
              <a:gd name="adj4" fmla="val -56898"/>
              <a:gd name="adj5" fmla="val 2375"/>
              <a:gd name="adj6" fmla="val -1191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Pre select services that were booked with the appointment</a:t>
            </a:r>
          </a:p>
          <a:p>
            <a:pPr algn="ctr"/>
            <a:endParaRPr lang="en-AU" dirty="0" smtClean="0"/>
          </a:p>
          <a:p>
            <a:pPr algn="ctr"/>
            <a:r>
              <a:rPr lang="en-AU" dirty="0" smtClean="0"/>
              <a:t>Ability to de-select services and add more services here for billing purposes. </a:t>
            </a:r>
          </a:p>
        </p:txBody>
      </p:sp>
      <p:sp>
        <p:nvSpPr>
          <p:cNvPr id="2" name="Rectangle 1"/>
          <p:cNvSpPr/>
          <p:nvPr/>
        </p:nvSpPr>
        <p:spPr>
          <a:xfrm>
            <a:off x="7164288" y="4662661"/>
            <a:ext cx="144016" cy="14401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164288" y="3429000"/>
            <a:ext cx="16989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Next Booking on 01/01/01</a:t>
            </a:r>
          </a:p>
          <a:p>
            <a:r>
              <a:rPr lang="en-US" sz="1100" dirty="0" smtClean="0"/>
              <a:t>With Consultant Name</a:t>
            </a:r>
            <a:endParaRPr lang="en-US" sz="1100" dirty="0"/>
          </a:p>
        </p:txBody>
      </p:sp>
      <p:sp>
        <p:nvSpPr>
          <p:cNvPr id="110" name="TextBox 109"/>
          <p:cNvSpPr txBox="1"/>
          <p:nvPr/>
        </p:nvSpPr>
        <p:spPr>
          <a:xfrm>
            <a:off x="7167913" y="3764940"/>
            <a:ext cx="73335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Service 1, </a:t>
            </a:r>
          </a:p>
          <a:p>
            <a:r>
              <a:rPr lang="en-US" sz="1100" dirty="0" smtClean="0"/>
              <a:t>Service 2, </a:t>
            </a:r>
          </a:p>
          <a:p>
            <a:r>
              <a:rPr lang="en-US" sz="1100" dirty="0" smtClean="0"/>
              <a:t>Service 3</a:t>
            </a:r>
            <a:endParaRPr lang="en-US" sz="1100" dirty="0"/>
          </a:p>
        </p:txBody>
      </p:sp>
      <p:sp>
        <p:nvSpPr>
          <p:cNvPr id="111" name="TextBox 110"/>
          <p:cNvSpPr txBox="1"/>
          <p:nvPr/>
        </p:nvSpPr>
        <p:spPr>
          <a:xfrm>
            <a:off x="7308304" y="4590653"/>
            <a:ext cx="5541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Next </a:t>
            </a:r>
          </a:p>
          <a:p>
            <a:endParaRPr lang="en-US" sz="1100" dirty="0"/>
          </a:p>
          <a:p>
            <a:r>
              <a:rPr lang="en-US" sz="1100" dirty="0" smtClean="0"/>
              <a:t>Due in </a:t>
            </a:r>
          </a:p>
          <a:p>
            <a:endParaRPr lang="en-US" sz="1100" dirty="0" smtClean="0"/>
          </a:p>
        </p:txBody>
      </p:sp>
      <p:grpSp>
        <p:nvGrpSpPr>
          <p:cNvPr id="73" name="Group 111"/>
          <p:cNvGrpSpPr/>
          <p:nvPr/>
        </p:nvGrpSpPr>
        <p:grpSpPr>
          <a:xfrm>
            <a:off x="7740352" y="4590653"/>
            <a:ext cx="1180703" cy="278507"/>
            <a:chOff x="3152053" y="579233"/>
            <a:chExt cx="2500067" cy="473503"/>
          </a:xfrm>
        </p:grpSpPr>
        <p:sp>
          <p:nvSpPr>
            <p:cNvPr id="113" name="Rounded Rectangle 11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152053" y="579233"/>
              <a:ext cx="2210344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Service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74" name="Group 114"/>
          <p:cNvGrpSpPr/>
          <p:nvPr/>
        </p:nvGrpSpPr>
        <p:grpSpPr>
          <a:xfrm>
            <a:off x="7812360" y="4950693"/>
            <a:ext cx="356415" cy="278507"/>
            <a:chOff x="3089998" y="579233"/>
            <a:chExt cx="2562122" cy="473503"/>
          </a:xfrm>
        </p:grpSpPr>
        <p:sp>
          <p:nvSpPr>
            <p:cNvPr id="116" name="Rounded Rectangle 11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089998" y="579233"/>
              <a:ext cx="244885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00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75" name="Group 117"/>
          <p:cNvGrpSpPr/>
          <p:nvPr/>
        </p:nvGrpSpPr>
        <p:grpSpPr>
          <a:xfrm>
            <a:off x="7812360" y="5310733"/>
            <a:ext cx="356415" cy="278507"/>
            <a:chOff x="3089998" y="579233"/>
            <a:chExt cx="2562122" cy="473503"/>
          </a:xfrm>
        </p:grpSpPr>
        <p:sp>
          <p:nvSpPr>
            <p:cNvPr id="119" name="Rounded Rectangle 118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3089998" y="579233"/>
              <a:ext cx="244885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00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172400" y="4950693"/>
            <a:ext cx="5698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Weeks</a:t>
            </a:r>
            <a:endParaRPr lang="en-US" sz="1100" dirty="0"/>
          </a:p>
        </p:txBody>
      </p:sp>
      <p:sp>
        <p:nvSpPr>
          <p:cNvPr id="121" name="TextBox 120"/>
          <p:cNvSpPr txBox="1"/>
          <p:nvPr/>
        </p:nvSpPr>
        <p:spPr>
          <a:xfrm>
            <a:off x="8215101" y="5310733"/>
            <a:ext cx="458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Days</a:t>
            </a:r>
            <a:endParaRPr lang="en-US" sz="1100" dirty="0"/>
          </a:p>
        </p:txBody>
      </p:sp>
      <p:cxnSp>
        <p:nvCxnSpPr>
          <p:cNvPr id="122" name="Straight Connector 121"/>
          <p:cNvCxnSpPr/>
          <p:nvPr/>
        </p:nvCxnSpPr>
        <p:spPr>
          <a:xfrm>
            <a:off x="8388424" y="260648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8388424" y="3326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8388424" y="40466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8388424" y="47667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Line Callout 2 (Border and Accent Bar) 125"/>
          <p:cNvSpPr/>
          <p:nvPr/>
        </p:nvSpPr>
        <p:spPr>
          <a:xfrm>
            <a:off x="-2556792" y="1556792"/>
            <a:ext cx="2556792" cy="1368152"/>
          </a:xfrm>
          <a:prstGeom prst="accentBorderCallout2">
            <a:avLst>
              <a:gd name="adj1" fmla="val 18750"/>
              <a:gd name="adj2" fmla="val -8333"/>
              <a:gd name="adj3" fmla="val 170960"/>
              <a:gd name="adj4" fmla="val 154443"/>
              <a:gd name="adj5" fmla="val 158603"/>
              <a:gd name="adj6" fmla="val 2217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Appointment details pre-filled as given here.</a:t>
            </a:r>
          </a:p>
          <a:p>
            <a:pPr algn="ctr"/>
            <a:endParaRPr lang="en-AU" dirty="0" smtClean="0"/>
          </a:p>
          <a:p>
            <a:pPr algn="ctr"/>
            <a:r>
              <a:rPr lang="en-AU" dirty="0" smtClean="0"/>
              <a:t>Ability to scroll up to previous appointments</a:t>
            </a:r>
            <a:endParaRPr lang="en-AU" dirty="0"/>
          </a:p>
        </p:txBody>
      </p:sp>
      <p:sp>
        <p:nvSpPr>
          <p:cNvPr id="127" name="TextBox 126"/>
          <p:cNvSpPr txBox="1"/>
          <p:nvPr/>
        </p:nvSpPr>
        <p:spPr>
          <a:xfrm>
            <a:off x="3059832" y="3501008"/>
            <a:ext cx="40324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01/01/01   00:00 hrs</a:t>
            </a:r>
          </a:p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Consultant name </a:t>
            </a:r>
          </a:p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Service 1, Service 2, Service 3</a:t>
            </a:r>
          </a:p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</a:p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en-AU" sz="1200" i="1" dirty="0" smtClean="0">
                <a:solidFill>
                  <a:schemeClr val="tx2">
                    <a:lumMod val="75000"/>
                  </a:schemeClr>
                </a:solidFill>
              </a:rPr>
              <a:t>Notes from this appointment will be written here </a:t>
            </a:r>
            <a:r>
              <a:rPr lang="en-AU" sz="1200" i="1" u="sng" dirty="0" smtClean="0">
                <a:solidFill>
                  <a:schemeClr val="tx2">
                    <a:lumMod val="75000"/>
                  </a:schemeClr>
                </a:solidFill>
              </a:rPr>
              <a:t>like this</a:t>
            </a:r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</a:p>
          <a:p>
            <a:endParaRPr lang="en-AU" sz="1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AU" sz="12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8" name="Line Callout 2 (Border and Accent Bar) 127"/>
          <p:cNvSpPr/>
          <p:nvPr/>
        </p:nvSpPr>
        <p:spPr>
          <a:xfrm>
            <a:off x="9756576" y="3645024"/>
            <a:ext cx="2448272" cy="2880320"/>
          </a:xfrm>
          <a:prstGeom prst="accentBorderCallout2">
            <a:avLst>
              <a:gd name="adj1" fmla="val 18750"/>
              <a:gd name="adj2" fmla="val -8333"/>
              <a:gd name="adj3" fmla="val 11041"/>
              <a:gd name="adj4" fmla="val -189551"/>
              <a:gd name="adj5" fmla="val 88070"/>
              <a:gd name="adj6" fmla="val -924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At the time of check-out, the Final list of services selected in the check boxes above is to be saved  here. </a:t>
            </a:r>
          </a:p>
          <a:p>
            <a:pPr algn="ctr"/>
            <a:r>
              <a:rPr lang="en-AU" dirty="0" smtClean="0"/>
              <a:t>This list of services is ONLY to show the FINAL list of services that  are </a:t>
            </a:r>
            <a:r>
              <a:rPr lang="en-AU" dirty="0" err="1" smtClean="0"/>
              <a:t>finallised</a:t>
            </a:r>
            <a:r>
              <a:rPr lang="en-AU" dirty="0" smtClean="0"/>
              <a:t>  when the user hits NEXT Button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/>
          <p:nvPr/>
        </p:nvGrpSpPr>
        <p:grpSpPr>
          <a:xfrm>
            <a:off x="6516216" y="694438"/>
            <a:ext cx="2232248" cy="338554"/>
            <a:chOff x="683568" y="1753072"/>
            <a:chExt cx="2232248" cy="338554"/>
          </a:xfrm>
        </p:grpSpPr>
        <p:sp>
          <p:nvSpPr>
            <p:cNvPr id="4" name="Rectangle 3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Name1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6516216" y="406405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Services</a:t>
            </a:r>
            <a:endParaRPr lang="en-AU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68344" y="412198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Classes</a:t>
            </a:r>
            <a:endParaRPr lang="en-AU" dirty="0">
              <a:solidFill>
                <a:schemeClr val="tx2"/>
              </a:solidFill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6516216" y="987406"/>
            <a:ext cx="2232248" cy="338554"/>
            <a:chOff x="683568" y="1753072"/>
            <a:chExt cx="2232248" cy="338554"/>
          </a:xfrm>
        </p:grpSpPr>
        <p:sp>
          <p:nvSpPr>
            <p:cNvPr id="19" name="Rectangle 18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Name2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9" name="Group 20"/>
          <p:cNvGrpSpPr/>
          <p:nvPr/>
        </p:nvGrpSpPr>
        <p:grpSpPr>
          <a:xfrm>
            <a:off x="6516216" y="1280374"/>
            <a:ext cx="2232248" cy="338554"/>
            <a:chOff x="683568" y="1753072"/>
            <a:chExt cx="2232248" cy="338554"/>
          </a:xfrm>
        </p:grpSpPr>
        <p:sp>
          <p:nvSpPr>
            <p:cNvPr id="22" name="Rectangle 21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Name3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0" name="Group 23"/>
          <p:cNvGrpSpPr/>
          <p:nvPr/>
        </p:nvGrpSpPr>
        <p:grpSpPr>
          <a:xfrm>
            <a:off x="6516216" y="1573342"/>
            <a:ext cx="2232248" cy="338554"/>
            <a:chOff x="683568" y="1753072"/>
            <a:chExt cx="2232248" cy="338554"/>
          </a:xfrm>
        </p:grpSpPr>
        <p:sp>
          <p:nvSpPr>
            <p:cNvPr id="25" name="Rectangle 24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Name4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1" name="Group 26"/>
          <p:cNvGrpSpPr/>
          <p:nvPr/>
        </p:nvGrpSpPr>
        <p:grpSpPr>
          <a:xfrm>
            <a:off x="6516216" y="1866310"/>
            <a:ext cx="2232248" cy="338554"/>
            <a:chOff x="683568" y="1753072"/>
            <a:chExt cx="2232248" cy="338554"/>
          </a:xfrm>
        </p:grpSpPr>
        <p:sp>
          <p:nvSpPr>
            <p:cNvPr id="28" name="Rectangle 27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Name5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7668344" y="395086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Classes</a:t>
            </a:r>
            <a:endParaRPr lang="en-AU" dirty="0">
              <a:solidFill>
                <a:schemeClr val="tx2"/>
              </a:solidFill>
            </a:endParaRPr>
          </a:p>
        </p:txBody>
      </p:sp>
      <p:grpSp>
        <p:nvGrpSpPr>
          <p:cNvPr id="12" name="Group 30"/>
          <p:cNvGrpSpPr/>
          <p:nvPr/>
        </p:nvGrpSpPr>
        <p:grpSpPr>
          <a:xfrm>
            <a:off x="3175273" y="260648"/>
            <a:ext cx="1180703" cy="278507"/>
            <a:chOff x="3152053" y="579233"/>
            <a:chExt cx="2500067" cy="473503"/>
          </a:xfrm>
        </p:grpSpPr>
        <p:sp>
          <p:nvSpPr>
            <p:cNvPr id="32" name="Rounded Rectangle 3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152053" y="579233"/>
              <a:ext cx="1820953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First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3" name="Group 33"/>
          <p:cNvGrpSpPr/>
          <p:nvPr/>
        </p:nvGrpSpPr>
        <p:grpSpPr>
          <a:xfrm>
            <a:off x="4427984" y="260648"/>
            <a:ext cx="1180703" cy="278507"/>
            <a:chOff x="3152053" y="579233"/>
            <a:chExt cx="2500067" cy="473503"/>
          </a:xfrm>
        </p:grpSpPr>
        <p:sp>
          <p:nvSpPr>
            <p:cNvPr id="35" name="Rounded Rectangle 3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52053" y="579233"/>
              <a:ext cx="178239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Last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4" name="Group 36"/>
          <p:cNvGrpSpPr/>
          <p:nvPr/>
        </p:nvGrpSpPr>
        <p:grpSpPr>
          <a:xfrm>
            <a:off x="3131840" y="620688"/>
            <a:ext cx="1512168" cy="360040"/>
            <a:chOff x="3152053" y="579233"/>
            <a:chExt cx="2500067" cy="473503"/>
          </a:xfrm>
        </p:grpSpPr>
        <p:sp>
          <p:nvSpPr>
            <p:cNvPr id="38" name="Rounded Rectangle 3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52053" y="579233"/>
              <a:ext cx="176732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Telephone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up 39"/>
          <p:cNvGrpSpPr/>
          <p:nvPr/>
        </p:nvGrpSpPr>
        <p:grpSpPr>
          <a:xfrm>
            <a:off x="3131840" y="1036658"/>
            <a:ext cx="2520280" cy="360040"/>
            <a:chOff x="3152053" y="579233"/>
            <a:chExt cx="2500067" cy="473503"/>
          </a:xfrm>
        </p:grpSpPr>
        <p:sp>
          <p:nvSpPr>
            <p:cNvPr id="41" name="Rounded Rectangle 40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152053" y="579233"/>
              <a:ext cx="1117392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Email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8" name="Group 42"/>
          <p:cNvGrpSpPr/>
          <p:nvPr/>
        </p:nvGrpSpPr>
        <p:grpSpPr>
          <a:xfrm>
            <a:off x="3131840" y="1452628"/>
            <a:ext cx="2520280" cy="360040"/>
            <a:chOff x="3152053" y="579233"/>
            <a:chExt cx="2500067" cy="473503"/>
          </a:xfrm>
        </p:grpSpPr>
        <p:sp>
          <p:nvSpPr>
            <p:cNvPr id="44" name="Rounded Rectangle 43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1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1" name="Group 45"/>
          <p:cNvGrpSpPr/>
          <p:nvPr/>
        </p:nvGrpSpPr>
        <p:grpSpPr>
          <a:xfrm>
            <a:off x="3131840" y="1868598"/>
            <a:ext cx="2520280" cy="336266"/>
            <a:chOff x="3152053" y="579233"/>
            <a:chExt cx="2500067" cy="473503"/>
          </a:xfrm>
        </p:grpSpPr>
        <p:sp>
          <p:nvSpPr>
            <p:cNvPr id="47" name="Rounded Rectangle 46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2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4" name="Group 48"/>
          <p:cNvGrpSpPr/>
          <p:nvPr/>
        </p:nvGrpSpPr>
        <p:grpSpPr>
          <a:xfrm>
            <a:off x="3131840" y="2255261"/>
            <a:ext cx="2520280" cy="352344"/>
            <a:chOff x="3152053" y="579233"/>
            <a:chExt cx="2500067" cy="473503"/>
          </a:xfrm>
        </p:grpSpPr>
        <p:sp>
          <p:nvSpPr>
            <p:cNvPr id="50" name="Rounded Rectangle 4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152053" y="579233"/>
              <a:ext cx="133123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Suburb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7" name="Group 51"/>
          <p:cNvGrpSpPr/>
          <p:nvPr/>
        </p:nvGrpSpPr>
        <p:grpSpPr>
          <a:xfrm>
            <a:off x="3131840" y="2653931"/>
            <a:ext cx="2520280" cy="360040"/>
            <a:chOff x="3152053" y="579233"/>
            <a:chExt cx="2500067" cy="473503"/>
          </a:xfrm>
        </p:grpSpPr>
        <p:sp>
          <p:nvSpPr>
            <p:cNvPr id="53" name="Rounded Rectangle 5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152053" y="579233"/>
              <a:ext cx="171478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Post Code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1" name="Group 54"/>
          <p:cNvGrpSpPr/>
          <p:nvPr/>
        </p:nvGrpSpPr>
        <p:grpSpPr>
          <a:xfrm>
            <a:off x="179512" y="188640"/>
            <a:ext cx="2520280" cy="360040"/>
            <a:chOff x="3152053" y="579233"/>
            <a:chExt cx="2500067" cy="473503"/>
          </a:xfrm>
        </p:grpSpPr>
        <p:sp>
          <p:nvSpPr>
            <p:cNvPr id="56" name="Rounded Rectangle 5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152053" y="579233"/>
              <a:ext cx="983983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Search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4" name="Group 66"/>
          <p:cNvGrpSpPr/>
          <p:nvPr/>
        </p:nvGrpSpPr>
        <p:grpSpPr>
          <a:xfrm>
            <a:off x="4687441" y="603680"/>
            <a:ext cx="1180703" cy="377048"/>
            <a:chOff x="3152053" y="579233"/>
            <a:chExt cx="2500067" cy="473503"/>
          </a:xfrm>
        </p:grpSpPr>
        <p:sp>
          <p:nvSpPr>
            <p:cNvPr id="68" name="Rounded Rectangle 6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152053" y="579233"/>
              <a:ext cx="2020672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Year of Birth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7" name="Group 72"/>
          <p:cNvGrpSpPr/>
          <p:nvPr/>
        </p:nvGrpSpPr>
        <p:grpSpPr>
          <a:xfrm>
            <a:off x="179512" y="692696"/>
            <a:ext cx="2736304" cy="792088"/>
            <a:chOff x="179512" y="692696"/>
            <a:chExt cx="2736304" cy="792088"/>
          </a:xfrm>
        </p:grpSpPr>
        <p:grpSp>
          <p:nvGrpSpPr>
            <p:cNvPr id="40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59" name="Rounded Rectangle 58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71" name="Picture 70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43" name="Group 133"/>
          <p:cNvGrpSpPr/>
          <p:nvPr/>
        </p:nvGrpSpPr>
        <p:grpSpPr>
          <a:xfrm>
            <a:off x="3052335" y="3139592"/>
            <a:ext cx="4037426" cy="3385752"/>
            <a:chOff x="3114988" y="562080"/>
            <a:chExt cx="2448272" cy="432048"/>
          </a:xfrm>
        </p:grpSpPr>
        <p:sp>
          <p:nvSpPr>
            <p:cNvPr id="135" name="Rounded Rectangle 134"/>
            <p:cNvSpPr/>
            <p:nvPr/>
          </p:nvSpPr>
          <p:spPr>
            <a:xfrm>
              <a:off x="3114988" y="562080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3246992" y="634939"/>
              <a:ext cx="569636" cy="53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37" name="TextBox 136"/>
          <p:cNvSpPr txBox="1"/>
          <p:nvPr/>
        </p:nvSpPr>
        <p:spPr>
          <a:xfrm>
            <a:off x="3178166" y="3222745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Notes: </a:t>
            </a:r>
            <a:endParaRPr lang="en-A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6" name="Group 103"/>
          <p:cNvGrpSpPr/>
          <p:nvPr/>
        </p:nvGrpSpPr>
        <p:grpSpPr>
          <a:xfrm>
            <a:off x="7524328" y="6309320"/>
            <a:ext cx="1180703" cy="278507"/>
            <a:chOff x="3152053" y="579233"/>
            <a:chExt cx="2500067" cy="473503"/>
          </a:xfrm>
        </p:grpSpPr>
        <p:sp>
          <p:nvSpPr>
            <p:cNvPr id="105" name="Rounded Rectangle 10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3152053" y="579233"/>
              <a:ext cx="2439561" cy="470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dirty="0" smtClean="0">
                  <a:solidFill>
                    <a:schemeClr val="bg1"/>
                  </a:solidFill>
                </a:rPr>
                <a:t>Next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9" name="Line Callout 2 (Border and Accent Bar) 108"/>
          <p:cNvSpPr/>
          <p:nvPr/>
        </p:nvSpPr>
        <p:spPr>
          <a:xfrm>
            <a:off x="9828584" y="0"/>
            <a:ext cx="2448272" cy="3140968"/>
          </a:xfrm>
          <a:prstGeom prst="accentBorderCallout2">
            <a:avLst>
              <a:gd name="adj1" fmla="val 18750"/>
              <a:gd name="adj2" fmla="val -8333"/>
              <a:gd name="adj3" fmla="val 103727"/>
              <a:gd name="adj4" fmla="val -36935"/>
              <a:gd name="adj5" fmla="val 110281"/>
              <a:gd name="adj6" fmla="val -534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This automatically suggest the next appointment due based on the recurring service that the user has taken up</a:t>
            </a:r>
          </a:p>
          <a:p>
            <a:pPr algn="ctr"/>
            <a:r>
              <a:rPr lang="en-AU" dirty="0" smtClean="0"/>
              <a:t>The date is to be suggested based on the frequency sett-up by the business for a recurring service </a:t>
            </a:r>
          </a:p>
        </p:txBody>
      </p:sp>
      <p:sp>
        <p:nvSpPr>
          <p:cNvPr id="2" name="Rectangle 1"/>
          <p:cNvSpPr/>
          <p:nvPr/>
        </p:nvSpPr>
        <p:spPr>
          <a:xfrm>
            <a:off x="7164288" y="4662661"/>
            <a:ext cx="144016" cy="14401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164288" y="3429000"/>
            <a:ext cx="16989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Next Booking on 01/01/01</a:t>
            </a:r>
          </a:p>
          <a:p>
            <a:r>
              <a:rPr lang="en-US" sz="1100" dirty="0" smtClean="0"/>
              <a:t>With Consultant Name</a:t>
            </a:r>
            <a:endParaRPr lang="en-US" sz="1100" dirty="0"/>
          </a:p>
        </p:txBody>
      </p:sp>
      <p:sp>
        <p:nvSpPr>
          <p:cNvPr id="110" name="TextBox 109"/>
          <p:cNvSpPr txBox="1"/>
          <p:nvPr/>
        </p:nvSpPr>
        <p:spPr>
          <a:xfrm>
            <a:off x="7167913" y="3764940"/>
            <a:ext cx="77617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</a:rPr>
              <a:t>Service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 1, </a:t>
            </a:r>
          </a:p>
          <a:p>
            <a:r>
              <a:rPr lang="en-US" sz="1100" dirty="0" smtClean="0">
                <a:solidFill>
                  <a:srgbClr val="00B050"/>
                </a:solidFill>
              </a:rPr>
              <a:t>Service 2, </a:t>
            </a:r>
          </a:p>
          <a:p>
            <a:r>
              <a:rPr lang="en-US" sz="1100" dirty="0" smtClean="0">
                <a:solidFill>
                  <a:srgbClr val="00B050"/>
                </a:solidFill>
              </a:rPr>
              <a:t>Service 3</a:t>
            </a:r>
            <a:endParaRPr lang="en-US" sz="1100" dirty="0">
              <a:solidFill>
                <a:srgbClr val="00B05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308304" y="4590653"/>
            <a:ext cx="5541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Next </a:t>
            </a:r>
          </a:p>
          <a:p>
            <a:endParaRPr lang="en-US" sz="1100" dirty="0"/>
          </a:p>
          <a:p>
            <a:r>
              <a:rPr lang="en-US" sz="1100" dirty="0" smtClean="0"/>
              <a:t>Due in </a:t>
            </a:r>
          </a:p>
          <a:p>
            <a:endParaRPr lang="en-US" sz="1100" dirty="0" smtClean="0"/>
          </a:p>
        </p:txBody>
      </p:sp>
      <p:grpSp>
        <p:nvGrpSpPr>
          <p:cNvPr id="49" name="Group 111"/>
          <p:cNvGrpSpPr/>
          <p:nvPr/>
        </p:nvGrpSpPr>
        <p:grpSpPr>
          <a:xfrm>
            <a:off x="7740352" y="4590653"/>
            <a:ext cx="1180703" cy="278507"/>
            <a:chOff x="3152053" y="579233"/>
            <a:chExt cx="2500067" cy="473503"/>
          </a:xfrm>
        </p:grpSpPr>
        <p:sp>
          <p:nvSpPr>
            <p:cNvPr id="113" name="Rounded Rectangle 11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152053" y="579233"/>
              <a:ext cx="2210344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Service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52" name="Group 114"/>
          <p:cNvGrpSpPr/>
          <p:nvPr/>
        </p:nvGrpSpPr>
        <p:grpSpPr>
          <a:xfrm>
            <a:off x="7812360" y="4950693"/>
            <a:ext cx="356415" cy="278507"/>
            <a:chOff x="3089998" y="579233"/>
            <a:chExt cx="2562122" cy="473503"/>
          </a:xfrm>
        </p:grpSpPr>
        <p:sp>
          <p:nvSpPr>
            <p:cNvPr id="116" name="Rounded Rectangle 11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089998" y="579233"/>
              <a:ext cx="244885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00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55" name="Group 117"/>
          <p:cNvGrpSpPr/>
          <p:nvPr/>
        </p:nvGrpSpPr>
        <p:grpSpPr>
          <a:xfrm>
            <a:off x="7812360" y="5310733"/>
            <a:ext cx="356415" cy="278507"/>
            <a:chOff x="3089998" y="579233"/>
            <a:chExt cx="2562122" cy="473503"/>
          </a:xfrm>
        </p:grpSpPr>
        <p:sp>
          <p:nvSpPr>
            <p:cNvPr id="119" name="Rounded Rectangle 118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3089998" y="579233"/>
              <a:ext cx="244885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00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172400" y="4950693"/>
            <a:ext cx="5698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Weeks</a:t>
            </a:r>
            <a:endParaRPr lang="en-US" sz="1100" dirty="0"/>
          </a:p>
        </p:txBody>
      </p:sp>
      <p:sp>
        <p:nvSpPr>
          <p:cNvPr id="121" name="TextBox 120"/>
          <p:cNvSpPr txBox="1"/>
          <p:nvPr/>
        </p:nvSpPr>
        <p:spPr>
          <a:xfrm>
            <a:off x="8215101" y="5310733"/>
            <a:ext cx="458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Days</a:t>
            </a:r>
            <a:endParaRPr lang="en-US" sz="1100" dirty="0"/>
          </a:p>
        </p:txBody>
      </p:sp>
      <p:cxnSp>
        <p:nvCxnSpPr>
          <p:cNvPr id="122" name="Straight Connector 121"/>
          <p:cNvCxnSpPr/>
          <p:nvPr/>
        </p:nvCxnSpPr>
        <p:spPr>
          <a:xfrm>
            <a:off x="8388424" y="260648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8388424" y="3326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8388424" y="40466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8388424" y="47667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3059832" y="3501008"/>
            <a:ext cx="40324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01/01/01   00:00 hrs</a:t>
            </a:r>
          </a:p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Consultant name </a:t>
            </a:r>
          </a:p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Service 1, Service 2, Service 3</a:t>
            </a:r>
          </a:p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</a:p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en-AU" sz="1200" i="1" dirty="0" smtClean="0">
                <a:solidFill>
                  <a:schemeClr val="tx2">
                    <a:lumMod val="75000"/>
                  </a:schemeClr>
                </a:solidFill>
              </a:rPr>
              <a:t>Notes from this appointment will be written here </a:t>
            </a:r>
            <a:r>
              <a:rPr lang="en-AU" sz="1200" i="1" u="sng" dirty="0" smtClean="0">
                <a:solidFill>
                  <a:schemeClr val="tx2">
                    <a:lumMod val="75000"/>
                  </a:schemeClr>
                </a:solidFill>
              </a:rPr>
              <a:t>like this</a:t>
            </a:r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</a:p>
          <a:p>
            <a:endParaRPr lang="en-AU" sz="1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AU" sz="12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8" name="Line Callout 2 (Border and Accent Bar) 87"/>
          <p:cNvSpPr/>
          <p:nvPr/>
        </p:nvSpPr>
        <p:spPr>
          <a:xfrm>
            <a:off x="10044608" y="3356992"/>
            <a:ext cx="2448272" cy="3501008"/>
          </a:xfrm>
          <a:prstGeom prst="accentBorderCallout2">
            <a:avLst>
              <a:gd name="adj1" fmla="val 18750"/>
              <a:gd name="adj2" fmla="val -8333"/>
              <a:gd name="adj3" fmla="val 22070"/>
              <a:gd name="adj4" fmla="val -52390"/>
              <a:gd name="adj5" fmla="val 17047"/>
              <a:gd name="adj6" fmla="val -882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List only the recurring service that  the user should be scheduled for.</a:t>
            </a:r>
          </a:p>
          <a:p>
            <a:pPr algn="ctr"/>
            <a:endParaRPr lang="en-AU" dirty="0" smtClean="0"/>
          </a:p>
          <a:p>
            <a:pPr algn="ctr"/>
            <a:r>
              <a:rPr lang="en-AU" dirty="0" smtClean="0"/>
              <a:t>In a different colour (</a:t>
            </a:r>
            <a:r>
              <a:rPr lang="en-AU" dirty="0" err="1" smtClean="0"/>
              <a:t>eg</a:t>
            </a:r>
            <a:r>
              <a:rPr lang="en-AU" dirty="0" smtClean="0"/>
              <a:t> green) list services that the customer had previously used so that the user can suggest  them when they book them for the next service.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/>
          <p:nvPr/>
        </p:nvGrpSpPr>
        <p:grpSpPr>
          <a:xfrm>
            <a:off x="6516216" y="694438"/>
            <a:ext cx="2232248" cy="338554"/>
            <a:chOff x="683568" y="1753072"/>
            <a:chExt cx="2232248" cy="338554"/>
          </a:xfrm>
        </p:grpSpPr>
        <p:sp>
          <p:nvSpPr>
            <p:cNvPr id="4" name="Rectangle 3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Name1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6516216" y="406405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Services</a:t>
            </a:r>
            <a:endParaRPr lang="en-AU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68344" y="412198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Classes</a:t>
            </a:r>
            <a:endParaRPr lang="en-AU" dirty="0">
              <a:solidFill>
                <a:schemeClr val="tx2"/>
              </a:solidFill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6516216" y="987406"/>
            <a:ext cx="2232248" cy="338554"/>
            <a:chOff x="683568" y="1753072"/>
            <a:chExt cx="2232248" cy="338554"/>
          </a:xfrm>
        </p:grpSpPr>
        <p:sp>
          <p:nvSpPr>
            <p:cNvPr id="19" name="Rectangle 18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Name2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9" name="Group 20"/>
          <p:cNvGrpSpPr/>
          <p:nvPr/>
        </p:nvGrpSpPr>
        <p:grpSpPr>
          <a:xfrm>
            <a:off x="6516216" y="1280374"/>
            <a:ext cx="2232248" cy="338554"/>
            <a:chOff x="683568" y="1753072"/>
            <a:chExt cx="2232248" cy="338554"/>
          </a:xfrm>
        </p:grpSpPr>
        <p:sp>
          <p:nvSpPr>
            <p:cNvPr id="22" name="Rectangle 21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Name3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0" name="Group 23"/>
          <p:cNvGrpSpPr/>
          <p:nvPr/>
        </p:nvGrpSpPr>
        <p:grpSpPr>
          <a:xfrm>
            <a:off x="6516216" y="1573342"/>
            <a:ext cx="2232248" cy="338554"/>
            <a:chOff x="683568" y="1753072"/>
            <a:chExt cx="2232248" cy="338554"/>
          </a:xfrm>
        </p:grpSpPr>
        <p:sp>
          <p:nvSpPr>
            <p:cNvPr id="25" name="Rectangle 24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Name4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1" name="Group 26"/>
          <p:cNvGrpSpPr/>
          <p:nvPr/>
        </p:nvGrpSpPr>
        <p:grpSpPr>
          <a:xfrm>
            <a:off x="6516216" y="1866310"/>
            <a:ext cx="2232248" cy="338554"/>
            <a:chOff x="683568" y="1753072"/>
            <a:chExt cx="2232248" cy="338554"/>
          </a:xfrm>
        </p:grpSpPr>
        <p:sp>
          <p:nvSpPr>
            <p:cNvPr id="28" name="Rectangle 27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Name5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7668344" y="395086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Classes</a:t>
            </a:r>
            <a:endParaRPr lang="en-AU" dirty="0">
              <a:solidFill>
                <a:schemeClr val="tx2"/>
              </a:solidFill>
            </a:endParaRPr>
          </a:p>
        </p:txBody>
      </p:sp>
      <p:grpSp>
        <p:nvGrpSpPr>
          <p:cNvPr id="12" name="Group 30"/>
          <p:cNvGrpSpPr/>
          <p:nvPr/>
        </p:nvGrpSpPr>
        <p:grpSpPr>
          <a:xfrm>
            <a:off x="3175273" y="260648"/>
            <a:ext cx="1180703" cy="278507"/>
            <a:chOff x="3152053" y="579233"/>
            <a:chExt cx="2500067" cy="473503"/>
          </a:xfrm>
        </p:grpSpPr>
        <p:sp>
          <p:nvSpPr>
            <p:cNvPr id="32" name="Rounded Rectangle 3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152053" y="579233"/>
              <a:ext cx="1820953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First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3" name="Group 33"/>
          <p:cNvGrpSpPr/>
          <p:nvPr/>
        </p:nvGrpSpPr>
        <p:grpSpPr>
          <a:xfrm>
            <a:off x="4427984" y="260648"/>
            <a:ext cx="1180703" cy="278507"/>
            <a:chOff x="3152053" y="579233"/>
            <a:chExt cx="2500067" cy="473503"/>
          </a:xfrm>
        </p:grpSpPr>
        <p:sp>
          <p:nvSpPr>
            <p:cNvPr id="35" name="Rounded Rectangle 3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52053" y="579233"/>
              <a:ext cx="178239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Last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4" name="Group 36"/>
          <p:cNvGrpSpPr/>
          <p:nvPr/>
        </p:nvGrpSpPr>
        <p:grpSpPr>
          <a:xfrm>
            <a:off x="3131840" y="620688"/>
            <a:ext cx="1512168" cy="360040"/>
            <a:chOff x="3152053" y="579233"/>
            <a:chExt cx="2500067" cy="473503"/>
          </a:xfrm>
        </p:grpSpPr>
        <p:sp>
          <p:nvSpPr>
            <p:cNvPr id="38" name="Rounded Rectangle 3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52053" y="579233"/>
              <a:ext cx="176732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Telephone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up 39"/>
          <p:cNvGrpSpPr/>
          <p:nvPr/>
        </p:nvGrpSpPr>
        <p:grpSpPr>
          <a:xfrm>
            <a:off x="3131840" y="1036658"/>
            <a:ext cx="2520280" cy="360040"/>
            <a:chOff x="3152053" y="579233"/>
            <a:chExt cx="2500067" cy="473503"/>
          </a:xfrm>
        </p:grpSpPr>
        <p:sp>
          <p:nvSpPr>
            <p:cNvPr id="41" name="Rounded Rectangle 40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152053" y="579233"/>
              <a:ext cx="1117392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Email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8" name="Group 42"/>
          <p:cNvGrpSpPr/>
          <p:nvPr/>
        </p:nvGrpSpPr>
        <p:grpSpPr>
          <a:xfrm>
            <a:off x="3131840" y="1452628"/>
            <a:ext cx="2520280" cy="360040"/>
            <a:chOff x="3152053" y="579233"/>
            <a:chExt cx="2500067" cy="473503"/>
          </a:xfrm>
        </p:grpSpPr>
        <p:sp>
          <p:nvSpPr>
            <p:cNvPr id="44" name="Rounded Rectangle 43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1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1" name="Group 45"/>
          <p:cNvGrpSpPr/>
          <p:nvPr/>
        </p:nvGrpSpPr>
        <p:grpSpPr>
          <a:xfrm>
            <a:off x="3131840" y="1868598"/>
            <a:ext cx="2520280" cy="336266"/>
            <a:chOff x="3152053" y="579233"/>
            <a:chExt cx="2500067" cy="473503"/>
          </a:xfrm>
        </p:grpSpPr>
        <p:sp>
          <p:nvSpPr>
            <p:cNvPr id="47" name="Rounded Rectangle 46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2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4" name="Group 48"/>
          <p:cNvGrpSpPr/>
          <p:nvPr/>
        </p:nvGrpSpPr>
        <p:grpSpPr>
          <a:xfrm>
            <a:off x="3131840" y="2255261"/>
            <a:ext cx="2520280" cy="352344"/>
            <a:chOff x="3152053" y="579233"/>
            <a:chExt cx="2500067" cy="473503"/>
          </a:xfrm>
        </p:grpSpPr>
        <p:sp>
          <p:nvSpPr>
            <p:cNvPr id="50" name="Rounded Rectangle 4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152053" y="579233"/>
              <a:ext cx="133123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Suburb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7" name="Group 51"/>
          <p:cNvGrpSpPr/>
          <p:nvPr/>
        </p:nvGrpSpPr>
        <p:grpSpPr>
          <a:xfrm>
            <a:off x="3131840" y="2653931"/>
            <a:ext cx="2520280" cy="360040"/>
            <a:chOff x="3152053" y="579233"/>
            <a:chExt cx="2500067" cy="473503"/>
          </a:xfrm>
        </p:grpSpPr>
        <p:sp>
          <p:nvSpPr>
            <p:cNvPr id="53" name="Rounded Rectangle 5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152053" y="579233"/>
              <a:ext cx="171478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Post Code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1" name="Group 54"/>
          <p:cNvGrpSpPr/>
          <p:nvPr/>
        </p:nvGrpSpPr>
        <p:grpSpPr>
          <a:xfrm>
            <a:off x="179512" y="188640"/>
            <a:ext cx="2520280" cy="360040"/>
            <a:chOff x="3152053" y="579233"/>
            <a:chExt cx="2500067" cy="473503"/>
          </a:xfrm>
        </p:grpSpPr>
        <p:sp>
          <p:nvSpPr>
            <p:cNvPr id="56" name="Rounded Rectangle 5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152053" y="579233"/>
              <a:ext cx="983983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Search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4" name="Group 66"/>
          <p:cNvGrpSpPr/>
          <p:nvPr/>
        </p:nvGrpSpPr>
        <p:grpSpPr>
          <a:xfrm>
            <a:off x="4687441" y="603680"/>
            <a:ext cx="1180703" cy="377048"/>
            <a:chOff x="3152053" y="579233"/>
            <a:chExt cx="2500067" cy="473503"/>
          </a:xfrm>
        </p:grpSpPr>
        <p:sp>
          <p:nvSpPr>
            <p:cNvPr id="68" name="Rounded Rectangle 6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152053" y="579233"/>
              <a:ext cx="2020672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Year of Birth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7" name="Group 72"/>
          <p:cNvGrpSpPr/>
          <p:nvPr/>
        </p:nvGrpSpPr>
        <p:grpSpPr>
          <a:xfrm>
            <a:off x="179512" y="692696"/>
            <a:ext cx="2736304" cy="792088"/>
            <a:chOff x="179512" y="692696"/>
            <a:chExt cx="2736304" cy="792088"/>
          </a:xfrm>
        </p:grpSpPr>
        <p:grpSp>
          <p:nvGrpSpPr>
            <p:cNvPr id="40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59" name="Rounded Rectangle 58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71" name="Picture 70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43" name="Group 133"/>
          <p:cNvGrpSpPr/>
          <p:nvPr/>
        </p:nvGrpSpPr>
        <p:grpSpPr>
          <a:xfrm>
            <a:off x="3052335" y="3139592"/>
            <a:ext cx="4037426" cy="3385752"/>
            <a:chOff x="3114988" y="562080"/>
            <a:chExt cx="2448272" cy="432048"/>
          </a:xfrm>
        </p:grpSpPr>
        <p:sp>
          <p:nvSpPr>
            <p:cNvPr id="135" name="Rounded Rectangle 134"/>
            <p:cNvSpPr/>
            <p:nvPr/>
          </p:nvSpPr>
          <p:spPr>
            <a:xfrm>
              <a:off x="3114988" y="562080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3246992" y="634939"/>
              <a:ext cx="569636" cy="53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37" name="TextBox 136"/>
          <p:cNvSpPr txBox="1"/>
          <p:nvPr/>
        </p:nvSpPr>
        <p:spPr>
          <a:xfrm>
            <a:off x="3178166" y="3222745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Notes: </a:t>
            </a:r>
            <a:endParaRPr lang="en-A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6" name="Group 103"/>
          <p:cNvGrpSpPr/>
          <p:nvPr/>
        </p:nvGrpSpPr>
        <p:grpSpPr>
          <a:xfrm>
            <a:off x="7524328" y="6309320"/>
            <a:ext cx="1180703" cy="278507"/>
            <a:chOff x="3152053" y="579233"/>
            <a:chExt cx="2500067" cy="473503"/>
          </a:xfrm>
        </p:grpSpPr>
        <p:sp>
          <p:nvSpPr>
            <p:cNvPr id="105" name="Rounded Rectangle 10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3152053" y="579233"/>
              <a:ext cx="2439561" cy="470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dirty="0" smtClean="0">
                  <a:solidFill>
                    <a:schemeClr val="bg1"/>
                  </a:solidFill>
                </a:rPr>
                <a:t>Next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9" name="Line Callout 2 (Border and Accent Bar) 108"/>
          <p:cNvSpPr/>
          <p:nvPr/>
        </p:nvSpPr>
        <p:spPr>
          <a:xfrm>
            <a:off x="9828584" y="0"/>
            <a:ext cx="2448272" cy="3140968"/>
          </a:xfrm>
          <a:prstGeom prst="accentBorderCallout2">
            <a:avLst>
              <a:gd name="adj1" fmla="val 18750"/>
              <a:gd name="adj2" fmla="val -8333"/>
              <a:gd name="adj3" fmla="val 44499"/>
              <a:gd name="adj4" fmla="val -34359"/>
              <a:gd name="adj5" fmla="val 40512"/>
              <a:gd name="adj6" fmla="val -650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Based on the list of services selected  list calculate Total</a:t>
            </a:r>
          </a:p>
        </p:txBody>
      </p:sp>
      <p:sp>
        <p:nvSpPr>
          <p:cNvPr id="2" name="Rectangle 1"/>
          <p:cNvSpPr/>
          <p:nvPr/>
        </p:nvSpPr>
        <p:spPr>
          <a:xfrm>
            <a:off x="7164288" y="4662661"/>
            <a:ext cx="144016" cy="14401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164288" y="3429000"/>
            <a:ext cx="16989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Next Booking on 01/01/01</a:t>
            </a:r>
          </a:p>
          <a:p>
            <a:r>
              <a:rPr lang="en-US" sz="1100" dirty="0" smtClean="0"/>
              <a:t>With Consultant Name</a:t>
            </a:r>
            <a:endParaRPr lang="en-US" sz="1100" dirty="0"/>
          </a:p>
        </p:txBody>
      </p:sp>
      <p:sp>
        <p:nvSpPr>
          <p:cNvPr id="110" name="TextBox 109"/>
          <p:cNvSpPr txBox="1"/>
          <p:nvPr/>
        </p:nvSpPr>
        <p:spPr>
          <a:xfrm>
            <a:off x="7167913" y="3764940"/>
            <a:ext cx="77617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</a:rPr>
              <a:t>Service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 1, </a:t>
            </a:r>
          </a:p>
          <a:p>
            <a:r>
              <a:rPr lang="en-US" sz="1100" dirty="0" smtClean="0">
                <a:solidFill>
                  <a:srgbClr val="00B050"/>
                </a:solidFill>
              </a:rPr>
              <a:t>Service 2, </a:t>
            </a:r>
          </a:p>
          <a:p>
            <a:r>
              <a:rPr lang="en-US" sz="1100" dirty="0" smtClean="0">
                <a:solidFill>
                  <a:srgbClr val="00B050"/>
                </a:solidFill>
              </a:rPr>
              <a:t>Service 3</a:t>
            </a:r>
            <a:endParaRPr lang="en-US" sz="1100" dirty="0">
              <a:solidFill>
                <a:srgbClr val="00B05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308304" y="4590653"/>
            <a:ext cx="5541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Next </a:t>
            </a:r>
          </a:p>
          <a:p>
            <a:endParaRPr lang="en-US" sz="1100" dirty="0"/>
          </a:p>
          <a:p>
            <a:r>
              <a:rPr lang="en-US" sz="1100" dirty="0" smtClean="0"/>
              <a:t>Due in </a:t>
            </a:r>
          </a:p>
          <a:p>
            <a:endParaRPr lang="en-US" sz="1100" dirty="0" smtClean="0"/>
          </a:p>
        </p:txBody>
      </p:sp>
      <p:grpSp>
        <p:nvGrpSpPr>
          <p:cNvPr id="49" name="Group 111"/>
          <p:cNvGrpSpPr/>
          <p:nvPr/>
        </p:nvGrpSpPr>
        <p:grpSpPr>
          <a:xfrm>
            <a:off x="7740352" y="4590653"/>
            <a:ext cx="1180703" cy="278507"/>
            <a:chOff x="3152053" y="579233"/>
            <a:chExt cx="2500067" cy="473503"/>
          </a:xfrm>
        </p:grpSpPr>
        <p:sp>
          <p:nvSpPr>
            <p:cNvPr id="113" name="Rounded Rectangle 11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152053" y="579233"/>
              <a:ext cx="2210344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Service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52" name="Group 114"/>
          <p:cNvGrpSpPr/>
          <p:nvPr/>
        </p:nvGrpSpPr>
        <p:grpSpPr>
          <a:xfrm>
            <a:off x="7812360" y="4950693"/>
            <a:ext cx="356415" cy="278507"/>
            <a:chOff x="3089998" y="579233"/>
            <a:chExt cx="2562122" cy="473503"/>
          </a:xfrm>
        </p:grpSpPr>
        <p:sp>
          <p:nvSpPr>
            <p:cNvPr id="116" name="Rounded Rectangle 11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089998" y="579233"/>
              <a:ext cx="244885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00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55" name="Group 117"/>
          <p:cNvGrpSpPr/>
          <p:nvPr/>
        </p:nvGrpSpPr>
        <p:grpSpPr>
          <a:xfrm>
            <a:off x="7812360" y="5310733"/>
            <a:ext cx="356415" cy="278507"/>
            <a:chOff x="3089998" y="579233"/>
            <a:chExt cx="2562122" cy="473503"/>
          </a:xfrm>
        </p:grpSpPr>
        <p:sp>
          <p:nvSpPr>
            <p:cNvPr id="119" name="Rounded Rectangle 118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3089998" y="579233"/>
              <a:ext cx="244885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00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172400" y="4950693"/>
            <a:ext cx="5698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Weeks</a:t>
            </a:r>
            <a:endParaRPr lang="en-US" sz="1100" dirty="0"/>
          </a:p>
        </p:txBody>
      </p:sp>
      <p:sp>
        <p:nvSpPr>
          <p:cNvPr id="121" name="TextBox 120"/>
          <p:cNvSpPr txBox="1"/>
          <p:nvPr/>
        </p:nvSpPr>
        <p:spPr>
          <a:xfrm>
            <a:off x="8215101" y="5310733"/>
            <a:ext cx="458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Days</a:t>
            </a:r>
            <a:endParaRPr lang="en-US" sz="1100" dirty="0"/>
          </a:p>
        </p:txBody>
      </p:sp>
      <p:cxnSp>
        <p:nvCxnSpPr>
          <p:cNvPr id="122" name="Straight Connector 121"/>
          <p:cNvCxnSpPr/>
          <p:nvPr/>
        </p:nvCxnSpPr>
        <p:spPr>
          <a:xfrm>
            <a:off x="8388424" y="260648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8388424" y="3326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8388424" y="40466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8388424" y="47667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3059832" y="3501008"/>
            <a:ext cx="40324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01/01/01   00:00 hrs</a:t>
            </a:r>
          </a:p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Consultant name </a:t>
            </a:r>
          </a:p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Service 1, Service 2, Service 3</a:t>
            </a:r>
          </a:p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</a:p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en-AU" sz="1200" i="1" dirty="0" smtClean="0">
                <a:solidFill>
                  <a:schemeClr val="tx2">
                    <a:lumMod val="75000"/>
                  </a:schemeClr>
                </a:solidFill>
              </a:rPr>
              <a:t>Notes from this appointment will be written here </a:t>
            </a:r>
            <a:r>
              <a:rPr lang="en-AU" sz="1200" i="1" u="sng" dirty="0" smtClean="0">
                <a:solidFill>
                  <a:schemeClr val="tx2">
                    <a:lumMod val="75000"/>
                  </a:schemeClr>
                </a:solidFill>
              </a:rPr>
              <a:t>like this</a:t>
            </a:r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</a:p>
          <a:p>
            <a:endParaRPr lang="en-AU" sz="1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AU" sz="12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8" name="Line Callout 2 (Border and Accent Bar) 87"/>
          <p:cNvSpPr/>
          <p:nvPr/>
        </p:nvSpPr>
        <p:spPr>
          <a:xfrm>
            <a:off x="10044608" y="3356992"/>
            <a:ext cx="2952328" cy="3501008"/>
          </a:xfrm>
          <a:prstGeom prst="accentBorderCallout2">
            <a:avLst>
              <a:gd name="adj1" fmla="val 18750"/>
              <a:gd name="adj2" fmla="val -8333"/>
              <a:gd name="adj3" fmla="val 7660"/>
              <a:gd name="adj4" fmla="val -52971"/>
              <a:gd name="adj5" fmla="val 34159"/>
              <a:gd name="adj6" fmla="val -927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 smtClean="0"/>
              <a:t>In case the consultant wants the user to come early or later than the suggested date, they can tick this box .</a:t>
            </a:r>
          </a:p>
          <a:p>
            <a:endParaRPr lang="en-AU" dirty="0" smtClean="0"/>
          </a:p>
          <a:p>
            <a:r>
              <a:rPr lang="en-AU" dirty="0" smtClean="0"/>
              <a:t>Select service for which they want user to come back.</a:t>
            </a:r>
          </a:p>
          <a:p>
            <a:endParaRPr lang="en-AU" dirty="0" smtClean="0"/>
          </a:p>
          <a:p>
            <a:r>
              <a:rPr lang="en-AU" dirty="0" smtClean="0"/>
              <a:t>Enter EITHER no. of weeks OR days,  when they want the user to come back </a:t>
            </a:r>
            <a:r>
              <a:rPr lang="en-AU" dirty="0" err="1" smtClean="0"/>
              <a:t>int</a:t>
            </a:r>
            <a:endParaRPr lang="en-AU" dirty="0" smtClean="0"/>
          </a:p>
          <a:p>
            <a:endParaRPr lang="en-AU" dirty="0" smtClean="0"/>
          </a:p>
        </p:txBody>
      </p:sp>
      <p:sp>
        <p:nvSpPr>
          <p:cNvPr id="85" name="TextBox 84"/>
          <p:cNvSpPr txBox="1"/>
          <p:nvPr/>
        </p:nvSpPr>
        <p:spPr>
          <a:xfrm>
            <a:off x="7265585" y="5661248"/>
            <a:ext cx="16995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Next Booking on 01/01/01</a:t>
            </a:r>
          </a:p>
        </p:txBody>
      </p:sp>
      <p:sp>
        <p:nvSpPr>
          <p:cNvPr id="87" name="Line Callout 2 (Border and Accent Bar) 86"/>
          <p:cNvSpPr/>
          <p:nvPr/>
        </p:nvSpPr>
        <p:spPr>
          <a:xfrm>
            <a:off x="-2628800" y="3284984"/>
            <a:ext cx="2088232" cy="1584176"/>
          </a:xfrm>
          <a:prstGeom prst="accentBorderCallout2">
            <a:avLst>
              <a:gd name="adj1" fmla="val 18750"/>
              <a:gd name="adj2" fmla="val -8333"/>
              <a:gd name="adj3" fmla="val 119423"/>
              <a:gd name="adj4" fmla="val 479560"/>
              <a:gd name="adj5" fmla="val 149007"/>
              <a:gd name="adj6" fmla="val 4931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Based on the no of weeks or days entered, the system suggest forward booking date. </a:t>
            </a:r>
          </a:p>
          <a:p>
            <a:pPr algn="ctr"/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0BAA41F5-88BA-4251-A2F2-6BAABA606FC6" descr="0BAA41F5-88BA-4251-A2F2-6BAABA606FC6"/>
          <p:cNvPicPr>
            <a:picLocks noChangeAspect="1" noChangeArrowheads="1"/>
          </p:cNvPicPr>
          <p:nvPr/>
        </p:nvPicPr>
        <p:blipFill>
          <a:blip r:embed="rId2" cstate="print"/>
          <a:srcRect t="21313" b="20316"/>
          <a:stretch>
            <a:fillRect/>
          </a:stretch>
        </p:blipFill>
        <p:spPr bwMode="auto">
          <a:xfrm>
            <a:off x="1835696" y="548680"/>
            <a:ext cx="5196830" cy="539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/>
          <p:nvPr/>
        </p:nvGrpSpPr>
        <p:grpSpPr>
          <a:xfrm>
            <a:off x="6516216" y="694438"/>
            <a:ext cx="2232248" cy="338554"/>
            <a:chOff x="683568" y="1753072"/>
            <a:chExt cx="2232248" cy="338554"/>
          </a:xfrm>
        </p:grpSpPr>
        <p:sp>
          <p:nvSpPr>
            <p:cNvPr id="4" name="Rectangle 3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Name1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6516216" y="406405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Services</a:t>
            </a:r>
            <a:endParaRPr lang="en-AU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68344" y="412198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Classes</a:t>
            </a:r>
            <a:endParaRPr lang="en-AU" dirty="0">
              <a:solidFill>
                <a:schemeClr val="tx2"/>
              </a:solidFill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6516216" y="987406"/>
            <a:ext cx="2232248" cy="338554"/>
            <a:chOff x="683568" y="1753072"/>
            <a:chExt cx="2232248" cy="338554"/>
          </a:xfrm>
        </p:grpSpPr>
        <p:sp>
          <p:nvSpPr>
            <p:cNvPr id="19" name="Rectangle 18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Name2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9" name="Group 20"/>
          <p:cNvGrpSpPr/>
          <p:nvPr/>
        </p:nvGrpSpPr>
        <p:grpSpPr>
          <a:xfrm>
            <a:off x="6516216" y="1280374"/>
            <a:ext cx="2232248" cy="338554"/>
            <a:chOff x="683568" y="1753072"/>
            <a:chExt cx="2232248" cy="338554"/>
          </a:xfrm>
        </p:grpSpPr>
        <p:sp>
          <p:nvSpPr>
            <p:cNvPr id="22" name="Rectangle 21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Name3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0" name="Group 23"/>
          <p:cNvGrpSpPr/>
          <p:nvPr/>
        </p:nvGrpSpPr>
        <p:grpSpPr>
          <a:xfrm>
            <a:off x="6516216" y="1573342"/>
            <a:ext cx="2232248" cy="338554"/>
            <a:chOff x="683568" y="1753072"/>
            <a:chExt cx="2232248" cy="338554"/>
          </a:xfrm>
        </p:grpSpPr>
        <p:sp>
          <p:nvSpPr>
            <p:cNvPr id="25" name="Rectangle 24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Name4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1" name="Group 26"/>
          <p:cNvGrpSpPr/>
          <p:nvPr/>
        </p:nvGrpSpPr>
        <p:grpSpPr>
          <a:xfrm>
            <a:off x="6516216" y="1866310"/>
            <a:ext cx="2232248" cy="338554"/>
            <a:chOff x="683568" y="1753072"/>
            <a:chExt cx="2232248" cy="338554"/>
          </a:xfrm>
        </p:grpSpPr>
        <p:sp>
          <p:nvSpPr>
            <p:cNvPr id="28" name="Rectangle 27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Name5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7668344" y="395086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Classes</a:t>
            </a:r>
            <a:endParaRPr lang="en-AU" dirty="0">
              <a:solidFill>
                <a:schemeClr val="tx2"/>
              </a:solidFill>
            </a:endParaRPr>
          </a:p>
        </p:txBody>
      </p:sp>
      <p:grpSp>
        <p:nvGrpSpPr>
          <p:cNvPr id="12" name="Group 30"/>
          <p:cNvGrpSpPr/>
          <p:nvPr/>
        </p:nvGrpSpPr>
        <p:grpSpPr>
          <a:xfrm>
            <a:off x="3175273" y="260648"/>
            <a:ext cx="1180703" cy="278507"/>
            <a:chOff x="3152053" y="579233"/>
            <a:chExt cx="2500067" cy="473503"/>
          </a:xfrm>
        </p:grpSpPr>
        <p:sp>
          <p:nvSpPr>
            <p:cNvPr id="32" name="Rounded Rectangle 3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152053" y="579233"/>
              <a:ext cx="1820953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First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3" name="Group 33"/>
          <p:cNvGrpSpPr/>
          <p:nvPr/>
        </p:nvGrpSpPr>
        <p:grpSpPr>
          <a:xfrm>
            <a:off x="4427984" y="260648"/>
            <a:ext cx="1180703" cy="278507"/>
            <a:chOff x="3152053" y="579233"/>
            <a:chExt cx="2500067" cy="473503"/>
          </a:xfrm>
        </p:grpSpPr>
        <p:sp>
          <p:nvSpPr>
            <p:cNvPr id="35" name="Rounded Rectangle 3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52053" y="579233"/>
              <a:ext cx="178239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Last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4" name="Group 36"/>
          <p:cNvGrpSpPr/>
          <p:nvPr/>
        </p:nvGrpSpPr>
        <p:grpSpPr>
          <a:xfrm>
            <a:off x="3131840" y="620688"/>
            <a:ext cx="1512168" cy="360040"/>
            <a:chOff x="3152053" y="579233"/>
            <a:chExt cx="2500067" cy="473503"/>
          </a:xfrm>
        </p:grpSpPr>
        <p:sp>
          <p:nvSpPr>
            <p:cNvPr id="38" name="Rounded Rectangle 3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52053" y="579233"/>
              <a:ext cx="176732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Telephone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up 39"/>
          <p:cNvGrpSpPr/>
          <p:nvPr/>
        </p:nvGrpSpPr>
        <p:grpSpPr>
          <a:xfrm>
            <a:off x="3131840" y="1036658"/>
            <a:ext cx="2520280" cy="360040"/>
            <a:chOff x="3152053" y="579233"/>
            <a:chExt cx="2500067" cy="473503"/>
          </a:xfrm>
        </p:grpSpPr>
        <p:sp>
          <p:nvSpPr>
            <p:cNvPr id="41" name="Rounded Rectangle 40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152053" y="579233"/>
              <a:ext cx="1117392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Email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8" name="Group 42"/>
          <p:cNvGrpSpPr/>
          <p:nvPr/>
        </p:nvGrpSpPr>
        <p:grpSpPr>
          <a:xfrm>
            <a:off x="3131840" y="1452628"/>
            <a:ext cx="2520280" cy="360040"/>
            <a:chOff x="3152053" y="579233"/>
            <a:chExt cx="2500067" cy="473503"/>
          </a:xfrm>
        </p:grpSpPr>
        <p:sp>
          <p:nvSpPr>
            <p:cNvPr id="44" name="Rounded Rectangle 43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1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1" name="Group 45"/>
          <p:cNvGrpSpPr/>
          <p:nvPr/>
        </p:nvGrpSpPr>
        <p:grpSpPr>
          <a:xfrm>
            <a:off x="3131840" y="1868598"/>
            <a:ext cx="2520280" cy="336266"/>
            <a:chOff x="3152053" y="579233"/>
            <a:chExt cx="2500067" cy="473503"/>
          </a:xfrm>
        </p:grpSpPr>
        <p:sp>
          <p:nvSpPr>
            <p:cNvPr id="47" name="Rounded Rectangle 46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2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4" name="Group 48"/>
          <p:cNvGrpSpPr/>
          <p:nvPr/>
        </p:nvGrpSpPr>
        <p:grpSpPr>
          <a:xfrm>
            <a:off x="3131840" y="2255261"/>
            <a:ext cx="2520280" cy="352344"/>
            <a:chOff x="3152053" y="579233"/>
            <a:chExt cx="2500067" cy="473503"/>
          </a:xfrm>
        </p:grpSpPr>
        <p:sp>
          <p:nvSpPr>
            <p:cNvPr id="50" name="Rounded Rectangle 4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152053" y="579233"/>
              <a:ext cx="133123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Suburb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7" name="Group 51"/>
          <p:cNvGrpSpPr/>
          <p:nvPr/>
        </p:nvGrpSpPr>
        <p:grpSpPr>
          <a:xfrm>
            <a:off x="3131840" y="2653931"/>
            <a:ext cx="2520280" cy="360040"/>
            <a:chOff x="3152053" y="579233"/>
            <a:chExt cx="2500067" cy="473503"/>
          </a:xfrm>
        </p:grpSpPr>
        <p:sp>
          <p:nvSpPr>
            <p:cNvPr id="53" name="Rounded Rectangle 5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152053" y="579233"/>
              <a:ext cx="171478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Post Code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1" name="Group 54"/>
          <p:cNvGrpSpPr/>
          <p:nvPr/>
        </p:nvGrpSpPr>
        <p:grpSpPr>
          <a:xfrm>
            <a:off x="179512" y="188640"/>
            <a:ext cx="2520280" cy="360040"/>
            <a:chOff x="3152053" y="579233"/>
            <a:chExt cx="2500067" cy="473503"/>
          </a:xfrm>
        </p:grpSpPr>
        <p:sp>
          <p:nvSpPr>
            <p:cNvPr id="56" name="Rounded Rectangle 5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152053" y="579233"/>
              <a:ext cx="983983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Search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4" name="Group 66"/>
          <p:cNvGrpSpPr/>
          <p:nvPr/>
        </p:nvGrpSpPr>
        <p:grpSpPr>
          <a:xfrm>
            <a:off x="4687441" y="603680"/>
            <a:ext cx="1180703" cy="377048"/>
            <a:chOff x="3152053" y="579233"/>
            <a:chExt cx="2500067" cy="473503"/>
          </a:xfrm>
        </p:grpSpPr>
        <p:sp>
          <p:nvSpPr>
            <p:cNvPr id="68" name="Rounded Rectangle 6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152053" y="579233"/>
              <a:ext cx="2020672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Year of Birth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7" name="Group 72"/>
          <p:cNvGrpSpPr/>
          <p:nvPr/>
        </p:nvGrpSpPr>
        <p:grpSpPr>
          <a:xfrm>
            <a:off x="179512" y="692696"/>
            <a:ext cx="2736304" cy="792088"/>
            <a:chOff x="179512" y="692696"/>
            <a:chExt cx="2736304" cy="792088"/>
          </a:xfrm>
        </p:grpSpPr>
        <p:grpSp>
          <p:nvGrpSpPr>
            <p:cNvPr id="40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59" name="Rounded Rectangle 58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71" name="Picture 70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43" name="Group 133"/>
          <p:cNvGrpSpPr/>
          <p:nvPr/>
        </p:nvGrpSpPr>
        <p:grpSpPr>
          <a:xfrm>
            <a:off x="3052335" y="3139592"/>
            <a:ext cx="4037426" cy="3385752"/>
            <a:chOff x="3114988" y="562080"/>
            <a:chExt cx="2448272" cy="432048"/>
          </a:xfrm>
        </p:grpSpPr>
        <p:sp>
          <p:nvSpPr>
            <p:cNvPr id="135" name="Rounded Rectangle 134"/>
            <p:cNvSpPr/>
            <p:nvPr/>
          </p:nvSpPr>
          <p:spPr>
            <a:xfrm>
              <a:off x="3114988" y="562080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3246992" y="634939"/>
              <a:ext cx="569636" cy="53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37" name="TextBox 136"/>
          <p:cNvSpPr txBox="1"/>
          <p:nvPr/>
        </p:nvSpPr>
        <p:spPr>
          <a:xfrm>
            <a:off x="3178166" y="3222745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Notes: </a:t>
            </a:r>
            <a:endParaRPr lang="en-A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6" name="Group 103"/>
          <p:cNvGrpSpPr/>
          <p:nvPr/>
        </p:nvGrpSpPr>
        <p:grpSpPr>
          <a:xfrm>
            <a:off x="7524328" y="6309320"/>
            <a:ext cx="1180703" cy="278507"/>
            <a:chOff x="3152053" y="579233"/>
            <a:chExt cx="2500067" cy="473503"/>
          </a:xfrm>
        </p:grpSpPr>
        <p:sp>
          <p:nvSpPr>
            <p:cNvPr id="105" name="Rounded Rectangle 10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3152053" y="579233"/>
              <a:ext cx="2439561" cy="470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dirty="0" smtClean="0">
                  <a:solidFill>
                    <a:schemeClr val="bg1"/>
                  </a:solidFill>
                </a:rPr>
                <a:t>Next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7164288" y="4662661"/>
            <a:ext cx="144016" cy="14401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164288" y="3429000"/>
            <a:ext cx="16989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Next Booking on 01/01/01</a:t>
            </a:r>
          </a:p>
          <a:p>
            <a:r>
              <a:rPr lang="en-US" sz="1100" dirty="0" smtClean="0"/>
              <a:t>With Consultant Name</a:t>
            </a:r>
            <a:endParaRPr lang="en-US" sz="1100" dirty="0"/>
          </a:p>
        </p:txBody>
      </p:sp>
      <p:sp>
        <p:nvSpPr>
          <p:cNvPr id="110" name="TextBox 109"/>
          <p:cNvSpPr txBox="1"/>
          <p:nvPr/>
        </p:nvSpPr>
        <p:spPr>
          <a:xfrm>
            <a:off x="7167913" y="3764940"/>
            <a:ext cx="77617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</a:rPr>
              <a:t>Service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 1, </a:t>
            </a:r>
          </a:p>
          <a:p>
            <a:r>
              <a:rPr lang="en-US" sz="1100" dirty="0" smtClean="0">
                <a:solidFill>
                  <a:srgbClr val="00B050"/>
                </a:solidFill>
              </a:rPr>
              <a:t>Service 2, </a:t>
            </a:r>
          </a:p>
          <a:p>
            <a:r>
              <a:rPr lang="en-US" sz="1100" dirty="0" smtClean="0">
                <a:solidFill>
                  <a:srgbClr val="00B050"/>
                </a:solidFill>
              </a:rPr>
              <a:t>Service 3</a:t>
            </a:r>
            <a:endParaRPr lang="en-US" sz="1100" dirty="0">
              <a:solidFill>
                <a:srgbClr val="00B05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308304" y="4590653"/>
            <a:ext cx="5541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Next </a:t>
            </a:r>
          </a:p>
          <a:p>
            <a:endParaRPr lang="en-US" sz="1100" dirty="0"/>
          </a:p>
          <a:p>
            <a:r>
              <a:rPr lang="en-US" sz="1100" dirty="0" smtClean="0"/>
              <a:t>Due in </a:t>
            </a:r>
          </a:p>
          <a:p>
            <a:endParaRPr lang="en-US" sz="1100" dirty="0" smtClean="0"/>
          </a:p>
        </p:txBody>
      </p:sp>
      <p:grpSp>
        <p:nvGrpSpPr>
          <p:cNvPr id="49" name="Group 111"/>
          <p:cNvGrpSpPr/>
          <p:nvPr/>
        </p:nvGrpSpPr>
        <p:grpSpPr>
          <a:xfrm>
            <a:off x="7740352" y="4590653"/>
            <a:ext cx="1180703" cy="278507"/>
            <a:chOff x="3152053" y="579233"/>
            <a:chExt cx="2500067" cy="473503"/>
          </a:xfrm>
        </p:grpSpPr>
        <p:sp>
          <p:nvSpPr>
            <p:cNvPr id="113" name="Rounded Rectangle 11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152053" y="579233"/>
              <a:ext cx="2210344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Service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52" name="Group 114"/>
          <p:cNvGrpSpPr/>
          <p:nvPr/>
        </p:nvGrpSpPr>
        <p:grpSpPr>
          <a:xfrm>
            <a:off x="7812360" y="4950693"/>
            <a:ext cx="356415" cy="278507"/>
            <a:chOff x="3089998" y="579233"/>
            <a:chExt cx="2562122" cy="473503"/>
          </a:xfrm>
        </p:grpSpPr>
        <p:sp>
          <p:nvSpPr>
            <p:cNvPr id="116" name="Rounded Rectangle 11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089998" y="579233"/>
              <a:ext cx="244885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00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55" name="Group 117"/>
          <p:cNvGrpSpPr/>
          <p:nvPr/>
        </p:nvGrpSpPr>
        <p:grpSpPr>
          <a:xfrm>
            <a:off x="7812360" y="5310733"/>
            <a:ext cx="356415" cy="278507"/>
            <a:chOff x="3089998" y="579233"/>
            <a:chExt cx="2562122" cy="473503"/>
          </a:xfrm>
        </p:grpSpPr>
        <p:sp>
          <p:nvSpPr>
            <p:cNvPr id="119" name="Rounded Rectangle 118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3089998" y="579233"/>
              <a:ext cx="244885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00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172400" y="4950693"/>
            <a:ext cx="5698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Weeks</a:t>
            </a:r>
            <a:endParaRPr lang="en-US" sz="1100" dirty="0"/>
          </a:p>
        </p:txBody>
      </p:sp>
      <p:sp>
        <p:nvSpPr>
          <p:cNvPr id="121" name="TextBox 120"/>
          <p:cNvSpPr txBox="1"/>
          <p:nvPr/>
        </p:nvSpPr>
        <p:spPr>
          <a:xfrm>
            <a:off x="8215101" y="5310733"/>
            <a:ext cx="458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Days</a:t>
            </a:r>
            <a:endParaRPr lang="en-US" sz="1100" dirty="0"/>
          </a:p>
        </p:txBody>
      </p:sp>
      <p:cxnSp>
        <p:nvCxnSpPr>
          <p:cNvPr id="122" name="Straight Connector 121"/>
          <p:cNvCxnSpPr/>
          <p:nvPr/>
        </p:nvCxnSpPr>
        <p:spPr>
          <a:xfrm>
            <a:off x="8388424" y="260648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8388424" y="3326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8388424" y="40466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8388424" y="47667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3059832" y="3501008"/>
            <a:ext cx="40324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01/01/01   00:00 hrs</a:t>
            </a:r>
          </a:p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Consultant name </a:t>
            </a:r>
          </a:p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Service 1, Service 2, Service 3</a:t>
            </a:r>
          </a:p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</a:p>
          <a:p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en-AU" sz="1200" i="1" dirty="0" smtClean="0">
                <a:solidFill>
                  <a:schemeClr val="tx2">
                    <a:lumMod val="75000"/>
                  </a:schemeClr>
                </a:solidFill>
              </a:rPr>
              <a:t>Notes from this appointment will be written here </a:t>
            </a:r>
            <a:r>
              <a:rPr lang="en-AU" sz="1200" i="1" u="sng" dirty="0" smtClean="0">
                <a:solidFill>
                  <a:schemeClr val="tx2">
                    <a:lumMod val="75000"/>
                  </a:schemeClr>
                </a:solidFill>
              </a:rPr>
              <a:t>like this</a:t>
            </a:r>
            <a:r>
              <a:rPr lang="en-AU" sz="1200" b="1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</a:p>
          <a:p>
            <a:endParaRPr lang="en-AU" sz="1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AU" sz="12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265585" y="5661248"/>
            <a:ext cx="16995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Next Booking on 01/01/01</a:t>
            </a:r>
          </a:p>
        </p:txBody>
      </p:sp>
      <p:sp>
        <p:nvSpPr>
          <p:cNvPr id="89" name="Oval 88"/>
          <p:cNvSpPr/>
          <p:nvPr/>
        </p:nvSpPr>
        <p:spPr>
          <a:xfrm>
            <a:off x="7020272" y="6165304"/>
            <a:ext cx="2160240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1552997" y="4581128"/>
            <a:ext cx="288032" cy="28803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/>
          <p:cNvSpPr txBox="1"/>
          <p:nvPr/>
        </p:nvSpPr>
        <p:spPr>
          <a:xfrm>
            <a:off x="1985045" y="450912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Cash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23928" y="450912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Credit Card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60232" y="450912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EFTPOS</a:t>
            </a:r>
          </a:p>
        </p:txBody>
      </p:sp>
      <p:sp>
        <p:nvSpPr>
          <p:cNvPr id="17" name="Oval 16"/>
          <p:cNvSpPr/>
          <p:nvPr/>
        </p:nvSpPr>
        <p:spPr>
          <a:xfrm>
            <a:off x="1475656" y="450912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Oval 17"/>
          <p:cNvSpPr/>
          <p:nvPr/>
        </p:nvSpPr>
        <p:spPr>
          <a:xfrm>
            <a:off x="3414539" y="450912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Oval 18"/>
          <p:cNvSpPr/>
          <p:nvPr/>
        </p:nvSpPr>
        <p:spPr>
          <a:xfrm>
            <a:off x="6150843" y="450912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2" name="TextBox 51"/>
          <p:cNvSpPr txBox="1"/>
          <p:nvPr/>
        </p:nvSpPr>
        <p:spPr>
          <a:xfrm>
            <a:off x="892763" y="1588730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Name1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92763" y="2031065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92763" y="2473400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1560" y="76470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69027" y="76470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32041" y="764704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Discounts? 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275856" y="1556792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275857" y="1948770"/>
            <a:ext cx="1144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275856" y="2380818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228184" y="764704"/>
            <a:ext cx="432048" cy="36004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451862" y="158832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459974" y="1556792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4716016" y="1628800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5" name="Rounded Rectangle 74"/>
          <p:cNvSpPr/>
          <p:nvPr/>
        </p:nvSpPr>
        <p:spPr>
          <a:xfrm>
            <a:off x="4716016" y="2060848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50.00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4716016" y="2492896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7" name="Rounded Rectangle 76"/>
          <p:cNvSpPr/>
          <p:nvPr/>
        </p:nvSpPr>
        <p:spPr>
          <a:xfrm>
            <a:off x="5940152" y="1628800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8" name="Rounded Rectangle 77"/>
          <p:cNvSpPr/>
          <p:nvPr/>
        </p:nvSpPr>
        <p:spPr>
          <a:xfrm>
            <a:off x="5940152" y="2060848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9" name="Rounded Rectangle 78"/>
          <p:cNvSpPr/>
          <p:nvPr/>
        </p:nvSpPr>
        <p:spPr>
          <a:xfrm>
            <a:off x="5940152" y="2492896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120947" y="76470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81" name="Group 103"/>
          <p:cNvGrpSpPr/>
          <p:nvPr/>
        </p:nvGrpSpPr>
        <p:grpSpPr>
          <a:xfrm>
            <a:off x="6372200" y="5908630"/>
            <a:ext cx="2358837" cy="830997"/>
            <a:chOff x="3203848" y="549090"/>
            <a:chExt cx="2482478" cy="616211"/>
          </a:xfrm>
        </p:grpSpPr>
        <p:sp>
          <p:nvSpPr>
            <p:cNvPr id="82" name="Rounded Rectangle 8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246764" y="549090"/>
              <a:ext cx="2439562" cy="6162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400" dirty="0" smtClean="0">
                  <a:solidFill>
                    <a:schemeClr val="bg1"/>
                  </a:solidFill>
                </a:rPr>
                <a:t>Process Payment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7308304" y="1556792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308303" y="1988840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100.00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5451862" y="202037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5451862" y="245242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484684" y="1988840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500450" y="2436654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308303" y="2420888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144.00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195737" y="2976917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 flipH="1">
            <a:off x="3131840" y="299695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H="1">
            <a:off x="7164288" y="299695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275856" y="2976917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420.00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308304" y="2976917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</a:rPr>
              <a:t>334.00</a:t>
            </a:r>
            <a:endParaRPr lang="en-A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940152" y="2976917"/>
            <a:ext cx="1152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2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 flipH="1">
            <a:off x="3131840" y="3429000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7164288" y="3429000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3"/>
          <p:cNvGrpSpPr/>
          <p:nvPr/>
        </p:nvGrpSpPr>
        <p:grpSpPr>
          <a:xfrm>
            <a:off x="395537" y="5953501"/>
            <a:ext cx="1584176" cy="582642"/>
            <a:chOff x="3203848" y="620688"/>
            <a:chExt cx="2482478" cy="432048"/>
          </a:xfrm>
        </p:grpSpPr>
        <p:sp>
          <p:nvSpPr>
            <p:cNvPr id="110" name="Rounded Rectangle 10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3246764" y="686026"/>
              <a:ext cx="2439562" cy="3423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400" dirty="0" smtClean="0">
                  <a:solidFill>
                    <a:schemeClr val="bg1"/>
                  </a:solidFill>
                </a:rPr>
                <a:t>&lt; Back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2" name="Title 1"/>
          <p:cNvSpPr txBox="1">
            <a:spLocks/>
          </p:cNvSpPr>
          <p:nvPr/>
        </p:nvSpPr>
        <p:spPr>
          <a:xfrm rot="21206018">
            <a:off x="-2262882" y="127187"/>
            <a:ext cx="7772400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Payments Screen</a:t>
            </a:r>
            <a:endParaRPr kumimoji="0" lang="en-AU" sz="44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1552997" y="4581128"/>
            <a:ext cx="288032" cy="28803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/>
          <p:cNvSpPr txBox="1"/>
          <p:nvPr/>
        </p:nvSpPr>
        <p:spPr>
          <a:xfrm>
            <a:off x="1985045" y="450912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Cash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23928" y="450912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Credit Card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60232" y="450912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EFTPOS</a:t>
            </a:r>
          </a:p>
        </p:txBody>
      </p:sp>
      <p:sp>
        <p:nvSpPr>
          <p:cNvPr id="17" name="Oval 16"/>
          <p:cNvSpPr/>
          <p:nvPr/>
        </p:nvSpPr>
        <p:spPr>
          <a:xfrm>
            <a:off x="1475656" y="450912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Oval 17"/>
          <p:cNvSpPr/>
          <p:nvPr/>
        </p:nvSpPr>
        <p:spPr>
          <a:xfrm>
            <a:off x="3414539" y="450912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Oval 18"/>
          <p:cNvSpPr/>
          <p:nvPr/>
        </p:nvSpPr>
        <p:spPr>
          <a:xfrm>
            <a:off x="6150843" y="450912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2" name="TextBox 51"/>
          <p:cNvSpPr txBox="1"/>
          <p:nvPr/>
        </p:nvSpPr>
        <p:spPr>
          <a:xfrm>
            <a:off x="892763" y="1588730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Name1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92763" y="2031065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92763" y="2473400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1560" y="76470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69027" y="76470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32041" y="764704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Discounts? 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275856" y="1556792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275857" y="1948770"/>
            <a:ext cx="1144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275856" y="2380818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228184" y="764704"/>
            <a:ext cx="432048" cy="36004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451862" y="158832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459974" y="1556792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4716016" y="1628800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5" name="Rounded Rectangle 74"/>
          <p:cNvSpPr/>
          <p:nvPr/>
        </p:nvSpPr>
        <p:spPr>
          <a:xfrm>
            <a:off x="4716016" y="2060848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50.00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4716016" y="2492896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7" name="Rounded Rectangle 76"/>
          <p:cNvSpPr/>
          <p:nvPr/>
        </p:nvSpPr>
        <p:spPr>
          <a:xfrm>
            <a:off x="5940152" y="1628800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8" name="Rounded Rectangle 77"/>
          <p:cNvSpPr/>
          <p:nvPr/>
        </p:nvSpPr>
        <p:spPr>
          <a:xfrm>
            <a:off x="5940152" y="2060848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9" name="Rounded Rectangle 78"/>
          <p:cNvSpPr/>
          <p:nvPr/>
        </p:nvSpPr>
        <p:spPr>
          <a:xfrm>
            <a:off x="5940152" y="2492896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120947" y="76470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 103"/>
          <p:cNvGrpSpPr/>
          <p:nvPr/>
        </p:nvGrpSpPr>
        <p:grpSpPr>
          <a:xfrm>
            <a:off x="6372200" y="5908630"/>
            <a:ext cx="2358837" cy="830997"/>
            <a:chOff x="3203848" y="549090"/>
            <a:chExt cx="2482478" cy="616211"/>
          </a:xfrm>
        </p:grpSpPr>
        <p:sp>
          <p:nvSpPr>
            <p:cNvPr id="82" name="Rounded Rectangle 8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246764" y="549090"/>
              <a:ext cx="2439562" cy="6162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400" dirty="0" smtClean="0">
                  <a:solidFill>
                    <a:schemeClr val="bg1"/>
                  </a:solidFill>
                </a:rPr>
                <a:t>Process Payment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7308304" y="1556792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308303" y="1988840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100.00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5451862" y="202037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5451862" y="245242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484684" y="1988840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500450" y="2436654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308303" y="2420888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144.00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195737" y="2976917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 flipH="1">
            <a:off x="3131840" y="299695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H="1">
            <a:off x="7164288" y="299695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275856" y="2976917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420.00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308304" y="2976917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</a:rPr>
              <a:t>334.00</a:t>
            </a:r>
            <a:endParaRPr lang="en-A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940152" y="2976917"/>
            <a:ext cx="1152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2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 flipH="1">
            <a:off x="3131840" y="3429000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7164288" y="3429000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03"/>
          <p:cNvGrpSpPr/>
          <p:nvPr/>
        </p:nvGrpSpPr>
        <p:grpSpPr>
          <a:xfrm>
            <a:off x="395537" y="5953501"/>
            <a:ext cx="1584176" cy="582642"/>
            <a:chOff x="3203848" y="620688"/>
            <a:chExt cx="2482478" cy="432048"/>
          </a:xfrm>
        </p:grpSpPr>
        <p:sp>
          <p:nvSpPr>
            <p:cNvPr id="110" name="Rounded Rectangle 10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3246764" y="686026"/>
              <a:ext cx="2439562" cy="3423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400" dirty="0" smtClean="0">
                  <a:solidFill>
                    <a:schemeClr val="bg1"/>
                  </a:solidFill>
                </a:rPr>
                <a:t>&lt; Back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2" name="Title 1"/>
          <p:cNvSpPr txBox="1">
            <a:spLocks/>
          </p:cNvSpPr>
          <p:nvPr/>
        </p:nvSpPr>
        <p:spPr>
          <a:xfrm rot="21206018">
            <a:off x="-2262882" y="127187"/>
            <a:ext cx="7772400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Payments Screen</a:t>
            </a:r>
            <a:endParaRPr kumimoji="0" lang="en-AU" sz="44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611560" y="33265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69027" y="33265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32041" y="332656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Discounts? 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228184" y="332656"/>
            <a:ext cx="432048" cy="36004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7120947" y="33265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331640" y="4005064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chemeClr val="tx2">
                    <a:lumMod val="75000"/>
                  </a:schemeClr>
                </a:solidFill>
              </a:rPr>
              <a:t>CASH Received</a:t>
            </a:r>
            <a:endParaRPr lang="en-A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195736" y="481805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chemeClr val="bg1">
                    <a:lumMod val="75000"/>
                  </a:schemeClr>
                </a:solidFill>
              </a:rPr>
              <a:t>Change</a:t>
            </a:r>
            <a:endParaRPr lang="en-AU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3347864" y="4005064"/>
            <a:ext cx="2232248" cy="504056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 smtClean="0">
                <a:solidFill>
                  <a:schemeClr val="tx2">
                    <a:lumMod val="75000"/>
                  </a:schemeClr>
                </a:solidFill>
              </a:rPr>
              <a:t>0.00</a:t>
            </a:r>
            <a:endParaRPr lang="en-A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07904" y="4725144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 smtClean="0">
                <a:solidFill>
                  <a:schemeClr val="bg1">
                    <a:lumMod val="75000"/>
                  </a:schemeClr>
                </a:solidFill>
              </a:rPr>
              <a:t>0.00</a:t>
            </a:r>
            <a:endParaRPr lang="en-AU" sz="3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2" name="Group 103"/>
          <p:cNvGrpSpPr/>
          <p:nvPr/>
        </p:nvGrpSpPr>
        <p:grpSpPr>
          <a:xfrm>
            <a:off x="395537" y="5953501"/>
            <a:ext cx="1584176" cy="582642"/>
            <a:chOff x="3203848" y="620688"/>
            <a:chExt cx="2482478" cy="432048"/>
          </a:xfrm>
        </p:grpSpPr>
        <p:sp>
          <p:nvSpPr>
            <p:cNvPr id="53" name="Rounded Rectangle 5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246764" y="686026"/>
              <a:ext cx="2439562" cy="3423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400" dirty="0" smtClean="0">
                  <a:solidFill>
                    <a:schemeClr val="bg1"/>
                  </a:solidFill>
                </a:rPr>
                <a:t>&lt; Back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892763" y="79664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Name1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92763" y="1238977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92763" y="168131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275856" y="764704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275857" y="1156682"/>
            <a:ext cx="1144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275856" y="1588730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451862" y="7962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459974" y="764704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4716016" y="836712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92" name="Rounded Rectangle 91"/>
          <p:cNvSpPr/>
          <p:nvPr/>
        </p:nvSpPr>
        <p:spPr>
          <a:xfrm>
            <a:off x="4716016" y="1268760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50.00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16016" y="1700808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99" name="Rounded Rectangle 98"/>
          <p:cNvSpPr/>
          <p:nvPr/>
        </p:nvSpPr>
        <p:spPr>
          <a:xfrm>
            <a:off x="5940152" y="836712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00" name="Rounded Rectangle 99"/>
          <p:cNvSpPr/>
          <p:nvPr/>
        </p:nvSpPr>
        <p:spPr>
          <a:xfrm>
            <a:off x="5940152" y="1268760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01" name="Rounded Rectangle 100"/>
          <p:cNvSpPr/>
          <p:nvPr/>
        </p:nvSpPr>
        <p:spPr>
          <a:xfrm>
            <a:off x="5940152" y="1700808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308304" y="764704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308303" y="1196752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100.00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5451862" y="12282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5451862" y="16603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6484684" y="1196752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6500450" y="1644566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308303" y="1628800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144.00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195737" y="2184829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12" name="Straight Connector 111"/>
          <p:cNvCxnSpPr/>
          <p:nvPr/>
        </p:nvCxnSpPr>
        <p:spPr>
          <a:xfrm flipH="1">
            <a:off x="3131840" y="2204864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H="1">
            <a:off x="7164288" y="2204864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275856" y="218482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420.00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7308304" y="2184829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</a:rPr>
              <a:t>334.00</a:t>
            </a:r>
            <a:endParaRPr lang="en-A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5940152" y="2184829"/>
            <a:ext cx="1152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2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 flipH="1">
            <a:off x="3131840" y="263691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H="1">
            <a:off x="7164288" y="263691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03"/>
          <p:cNvGrpSpPr/>
          <p:nvPr/>
        </p:nvGrpSpPr>
        <p:grpSpPr>
          <a:xfrm>
            <a:off x="5741555" y="5661248"/>
            <a:ext cx="3006909" cy="854567"/>
            <a:chOff x="3203848" y="620688"/>
            <a:chExt cx="2482478" cy="432048"/>
          </a:xfrm>
        </p:grpSpPr>
        <p:sp>
          <p:nvSpPr>
            <p:cNvPr id="120" name="Rounded Rectangle 11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246764" y="664065"/>
              <a:ext cx="2439562" cy="34234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400" dirty="0" smtClean="0">
                  <a:solidFill>
                    <a:schemeClr val="bg1"/>
                  </a:solidFill>
                </a:rPr>
                <a:t>Confirm Payment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2339752" y="2937718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5400" b="1" dirty="0" smtClean="0">
                <a:solidFill>
                  <a:schemeClr val="accent1">
                    <a:lumMod val="75000"/>
                  </a:schemeClr>
                </a:solidFill>
              </a:rPr>
              <a:t>Cash Payment</a:t>
            </a:r>
          </a:p>
        </p:txBody>
      </p:sp>
      <p:sp>
        <p:nvSpPr>
          <p:cNvPr id="50" name="Oval 49"/>
          <p:cNvSpPr/>
          <p:nvPr/>
        </p:nvSpPr>
        <p:spPr>
          <a:xfrm>
            <a:off x="4572000" y="-99392"/>
            <a:ext cx="2592288" cy="292494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1" name="TextBox 50"/>
          <p:cNvSpPr txBox="1"/>
          <p:nvPr/>
        </p:nvSpPr>
        <p:spPr>
          <a:xfrm rot="21400781">
            <a:off x="1298966" y="2990845"/>
            <a:ext cx="7294255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If the user is authorised to give discounts, then enable the checkbox</a:t>
            </a:r>
            <a:endParaRPr lang="en-AU" sz="4800" b="1" dirty="0">
              <a:solidFill>
                <a:srgbClr val="FF0000"/>
              </a:solidFill>
              <a:latin typeface="Freestyle Script" pitchFamily="66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1552997" y="4581128"/>
            <a:ext cx="288032" cy="28803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/>
          <p:cNvSpPr txBox="1"/>
          <p:nvPr/>
        </p:nvSpPr>
        <p:spPr>
          <a:xfrm>
            <a:off x="1985045" y="450912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Cash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23928" y="450912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Credit Card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60232" y="450912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EFTPOS</a:t>
            </a:r>
          </a:p>
        </p:txBody>
      </p:sp>
      <p:sp>
        <p:nvSpPr>
          <p:cNvPr id="17" name="Oval 16"/>
          <p:cNvSpPr/>
          <p:nvPr/>
        </p:nvSpPr>
        <p:spPr>
          <a:xfrm>
            <a:off x="1475656" y="450912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Oval 17"/>
          <p:cNvSpPr/>
          <p:nvPr/>
        </p:nvSpPr>
        <p:spPr>
          <a:xfrm>
            <a:off x="3414539" y="450912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Oval 18"/>
          <p:cNvSpPr/>
          <p:nvPr/>
        </p:nvSpPr>
        <p:spPr>
          <a:xfrm>
            <a:off x="6150843" y="450912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2" name="TextBox 51"/>
          <p:cNvSpPr txBox="1"/>
          <p:nvPr/>
        </p:nvSpPr>
        <p:spPr>
          <a:xfrm>
            <a:off x="892763" y="1588730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Name1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92763" y="2031065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92763" y="2473400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1560" y="76470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69027" y="76470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32041" y="764704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Discounts? 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275856" y="1556792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275857" y="1948770"/>
            <a:ext cx="1144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275856" y="2380818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228184" y="764704"/>
            <a:ext cx="432048" cy="36004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451862" y="158832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459974" y="1556792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4716016" y="1628800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5" name="Rounded Rectangle 74"/>
          <p:cNvSpPr/>
          <p:nvPr/>
        </p:nvSpPr>
        <p:spPr>
          <a:xfrm>
            <a:off x="4716016" y="2060848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50.00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4716016" y="2492896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7" name="Rounded Rectangle 76"/>
          <p:cNvSpPr/>
          <p:nvPr/>
        </p:nvSpPr>
        <p:spPr>
          <a:xfrm>
            <a:off x="5940152" y="1628800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8" name="Rounded Rectangle 77"/>
          <p:cNvSpPr/>
          <p:nvPr/>
        </p:nvSpPr>
        <p:spPr>
          <a:xfrm>
            <a:off x="5940152" y="2060848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9" name="Rounded Rectangle 78"/>
          <p:cNvSpPr/>
          <p:nvPr/>
        </p:nvSpPr>
        <p:spPr>
          <a:xfrm>
            <a:off x="5940152" y="2492896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120947" y="76470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 103"/>
          <p:cNvGrpSpPr/>
          <p:nvPr/>
        </p:nvGrpSpPr>
        <p:grpSpPr>
          <a:xfrm>
            <a:off x="6372200" y="5908630"/>
            <a:ext cx="2358837" cy="830997"/>
            <a:chOff x="3203848" y="549090"/>
            <a:chExt cx="2482478" cy="616211"/>
          </a:xfrm>
        </p:grpSpPr>
        <p:sp>
          <p:nvSpPr>
            <p:cNvPr id="82" name="Rounded Rectangle 8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246764" y="549090"/>
              <a:ext cx="2439562" cy="6162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400" dirty="0" smtClean="0">
                  <a:solidFill>
                    <a:schemeClr val="bg1"/>
                  </a:solidFill>
                </a:rPr>
                <a:t>Process Payment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7308304" y="1556792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308303" y="1988840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100.00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5451862" y="202037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5451862" y="245242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484684" y="1988840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500450" y="2436654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308303" y="2420888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144.00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195737" y="2976917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 flipH="1">
            <a:off x="3131840" y="299695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H="1">
            <a:off x="7164288" y="299695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275856" y="2976917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420.00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308304" y="2976917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</a:rPr>
              <a:t>334.00</a:t>
            </a:r>
            <a:endParaRPr lang="en-A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940152" y="2976917"/>
            <a:ext cx="1152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2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 flipH="1">
            <a:off x="3131840" y="3429000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7164288" y="3429000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03"/>
          <p:cNvGrpSpPr/>
          <p:nvPr/>
        </p:nvGrpSpPr>
        <p:grpSpPr>
          <a:xfrm>
            <a:off x="395537" y="5953501"/>
            <a:ext cx="1584176" cy="582642"/>
            <a:chOff x="3203848" y="620688"/>
            <a:chExt cx="2482478" cy="432048"/>
          </a:xfrm>
        </p:grpSpPr>
        <p:sp>
          <p:nvSpPr>
            <p:cNvPr id="110" name="Rounded Rectangle 10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3246764" y="686026"/>
              <a:ext cx="2439562" cy="3423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400" dirty="0" smtClean="0">
                  <a:solidFill>
                    <a:schemeClr val="bg1"/>
                  </a:solidFill>
                </a:rPr>
                <a:t>&lt; Back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2" name="Title 1"/>
          <p:cNvSpPr txBox="1">
            <a:spLocks/>
          </p:cNvSpPr>
          <p:nvPr/>
        </p:nvSpPr>
        <p:spPr>
          <a:xfrm rot="21206018">
            <a:off x="-2262882" y="127187"/>
            <a:ext cx="7772400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Payments Screen</a:t>
            </a:r>
            <a:endParaRPr kumimoji="0" lang="en-AU" sz="44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4499992" y="764704"/>
            <a:ext cx="1224136" cy="292494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3" name="Oval 52"/>
          <p:cNvSpPr/>
          <p:nvPr/>
        </p:nvSpPr>
        <p:spPr>
          <a:xfrm>
            <a:off x="5724128" y="836712"/>
            <a:ext cx="1224136" cy="292494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1" name="TextBox 50"/>
          <p:cNvSpPr txBox="1"/>
          <p:nvPr/>
        </p:nvSpPr>
        <p:spPr>
          <a:xfrm rot="21400781">
            <a:off x="1536380" y="3206249"/>
            <a:ext cx="7294255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Discount can EITHER be given in </a:t>
            </a:r>
          </a:p>
          <a:p>
            <a:pPr algn="ctr"/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$ or % </a:t>
            </a:r>
          </a:p>
          <a:p>
            <a:pPr algn="ctr"/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for Each service</a:t>
            </a:r>
            <a:endParaRPr lang="en-AU" sz="4800" b="1" dirty="0">
              <a:solidFill>
                <a:srgbClr val="FF0000"/>
              </a:solidFill>
              <a:latin typeface="Freestyle Script" pitchFamily="66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1552997" y="4581128"/>
            <a:ext cx="288032" cy="28803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/>
          <p:cNvSpPr txBox="1"/>
          <p:nvPr/>
        </p:nvSpPr>
        <p:spPr>
          <a:xfrm>
            <a:off x="1985045" y="450912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Cash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23928" y="450912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Credit Card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60232" y="450912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EFTPOS</a:t>
            </a:r>
          </a:p>
        </p:txBody>
      </p:sp>
      <p:sp>
        <p:nvSpPr>
          <p:cNvPr id="17" name="Oval 16"/>
          <p:cNvSpPr/>
          <p:nvPr/>
        </p:nvSpPr>
        <p:spPr>
          <a:xfrm>
            <a:off x="1475656" y="450912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Oval 17"/>
          <p:cNvSpPr/>
          <p:nvPr/>
        </p:nvSpPr>
        <p:spPr>
          <a:xfrm>
            <a:off x="3414539" y="450912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Oval 18"/>
          <p:cNvSpPr/>
          <p:nvPr/>
        </p:nvSpPr>
        <p:spPr>
          <a:xfrm>
            <a:off x="6150843" y="450912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2" name="TextBox 51"/>
          <p:cNvSpPr txBox="1"/>
          <p:nvPr/>
        </p:nvSpPr>
        <p:spPr>
          <a:xfrm>
            <a:off x="892763" y="1588730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Name1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92763" y="2031065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92763" y="2473400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1560" y="76470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69027" y="76470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32041" y="764704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Discounts? 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275856" y="1556792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275857" y="1948770"/>
            <a:ext cx="1144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275856" y="2380818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228184" y="764704"/>
            <a:ext cx="432048" cy="36004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451862" y="158832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459974" y="1556792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4716016" y="1628800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5" name="Rounded Rectangle 74"/>
          <p:cNvSpPr/>
          <p:nvPr/>
        </p:nvSpPr>
        <p:spPr>
          <a:xfrm>
            <a:off x="4716016" y="2060848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50.00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4716016" y="2492896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7" name="Rounded Rectangle 76"/>
          <p:cNvSpPr/>
          <p:nvPr/>
        </p:nvSpPr>
        <p:spPr>
          <a:xfrm>
            <a:off x="5940152" y="1628800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8" name="Rounded Rectangle 77"/>
          <p:cNvSpPr/>
          <p:nvPr/>
        </p:nvSpPr>
        <p:spPr>
          <a:xfrm>
            <a:off x="5940152" y="2060848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9" name="Rounded Rectangle 78"/>
          <p:cNvSpPr/>
          <p:nvPr/>
        </p:nvSpPr>
        <p:spPr>
          <a:xfrm>
            <a:off x="5940152" y="2492896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120947" y="76470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 103"/>
          <p:cNvGrpSpPr/>
          <p:nvPr/>
        </p:nvGrpSpPr>
        <p:grpSpPr>
          <a:xfrm>
            <a:off x="6372200" y="5908630"/>
            <a:ext cx="2358837" cy="830997"/>
            <a:chOff x="3203848" y="549090"/>
            <a:chExt cx="2482478" cy="616211"/>
          </a:xfrm>
        </p:grpSpPr>
        <p:sp>
          <p:nvSpPr>
            <p:cNvPr id="82" name="Rounded Rectangle 8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246764" y="549090"/>
              <a:ext cx="2439562" cy="6162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400" dirty="0" smtClean="0">
                  <a:solidFill>
                    <a:schemeClr val="bg1"/>
                  </a:solidFill>
                </a:rPr>
                <a:t>Process Payment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7308304" y="1556792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308303" y="1988840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100.00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5451862" y="202037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5451862" y="245242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484684" y="1988840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500450" y="2436654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308303" y="2420888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144.00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195737" y="2976917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 flipH="1">
            <a:off x="3131840" y="299695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H="1">
            <a:off x="7164288" y="299695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275856" y="2976917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420.00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308304" y="2976917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</a:rPr>
              <a:t>334.00</a:t>
            </a:r>
            <a:endParaRPr lang="en-A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940152" y="2976917"/>
            <a:ext cx="1152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2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 flipH="1">
            <a:off x="3131840" y="3429000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7164288" y="3429000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03"/>
          <p:cNvGrpSpPr/>
          <p:nvPr/>
        </p:nvGrpSpPr>
        <p:grpSpPr>
          <a:xfrm>
            <a:off x="395537" y="5953501"/>
            <a:ext cx="1584176" cy="582642"/>
            <a:chOff x="3203848" y="620688"/>
            <a:chExt cx="2482478" cy="432048"/>
          </a:xfrm>
        </p:grpSpPr>
        <p:sp>
          <p:nvSpPr>
            <p:cNvPr id="110" name="Rounded Rectangle 10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3246764" y="686026"/>
              <a:ext cx="2439562" cy="3423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400" dirty="0" smtClean="0">
                  <a:solidFill>
                    <a:schemeClr val="bg1"/>
                  </a:solidFill>
                </a:rPr>
                <a:t>&lt; Back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2" name="Title 1"/>
          <p:cNvSpPr txBox="1">
            <a:spLocks/>
          </p:cNvSpPr>
          <p:nvPr/>
        </p:nvSpPr>
        <p:spPr>
          <a:xfrm rot="21206018">
            <a:off x="-2262882" y="127187"/>
            <a:ext cx="7772400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Payments Screen</a:t>
            </a:r>
            <a:endParaRPr kumimoji="0" lang="en-AU" sz="44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467544" y="4149080"/>
            <a:ext cx="8064896" cy="108012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1" name="TextBox 50"/>
          <p:cNvSpPr txBox="1"/>
          <p:nvPr/>
        </p:nvSpPr>
        <p:spPr>
          <a:xfrm rot="21400781">
            <a:off x="693677" y="562820"/>
            <a:ext cx="7294255" cy="372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Options of Paying by</a:t>
            </a:r>
          </a:p>
          <a:p>
            <a:pPr>
              <a:buFont typeface="Arial" pitchFamily="34" charset="0"/>
              <a:buChar char="•"/>
            </a:pPr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Cash</a:t>
            </a:r>
          </a:p>
          <a:p>
            <a:pPr>
              <a:buFont typeface="Arial" pitchFamily="34" charset="0"/>
              <a:buChar char="•"/>
            </a:pPr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Bank Terminal (</a:t>
            </a:r>
            <a:r>
              <a:rPr lang="en-AU" sz="4800" b="1" dirty="0" err="1" smtClean="0">
                <a:solidFill>
                  <a:srgbClr val="FF0000"/>
                </a:solidFill>
                <a:latin typeface="Freestyle Script" pitchFamily="66" charset="0"/>
              </a:rPr>
              <a:t>Eftpos</a:t>
            </a:r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 Machine) -</a:t>
            </a:r>
            <a:r>
              <a:rPr lang="en-AU" sz="3600" b="1" dirty="0" smtClean="0">
                <a:solidFill>
                  <a:srgbClr val="FF0000"/>
                </a:solidFill>
                <a:latin typeface="Freestyle Script" pitchFamily="66" charset="0"/>
              </a:rPr>
              <a:t>To be enabled under Set-UP if Stripe is not chosen</a:t>
            </a:r>
            <a:endParaRPr lang="en-AU" sz="4800" b="1" dirty="0" smtClean="0">
              <a:solidFill>
                <a:srgbClr val="FF0000"/>
              </a:solidFill>
              <a:latin typeface="Freestyle Script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Credit Card (Stripe Processing)</a:t>
            </a:r>
            <a:endParaRPr lang="en-AU" sz="4800" b="1" dirty="0">
              <a:solidFill>
                <a:srgbClr val="FF0000"/>
              </a:solidFill>
              <a:latin typeface="Freestyle Script" pitchFamily="66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1552997" y="4581128"/>
            <a:ext cx="288032" cy="28803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/>
          <p:cNvSpPr txBox="1"/>
          <p:nvPr/>
        </p:nvSpPr>
        <p:spPr>
          <a:xfrm>
            <a:off x="1985045" y="450912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Cash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23928" y="450912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Credit Card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60232" y="450912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EFTPOS</a:t>
            </a:r>
          </a:p>
        </p:txBody>
      </p:sp>
      <p:sp>
        <p:nvSpPr>
          <p:cNvPr id="17" name="Oval 16"/>
          <p:cNvSpPr/>
          <p:nvPr/>
        </p:nvSpPr>
        <p:spPr>
          <a:xfrm>
            <a:off x="1475656" y="450912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Oval 17"/>
          <p:cNvSpPr/>
          <p:nvPr/>
        </p:nvSpPr>
        <p:spPr>
          <a:xfrm>
            <a:off x="3414539" y="450912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Oval 18"/>
          <p:cNvSpPr/>
          <p:nvPr/>
        </p:nvSpPr>
        <p:spPr>
          <a:xfrm>
            <a:off x="6150843" y="450912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2" name="TextBox 51"/>
          <p:cNvSpPr txBox="1"/>
          <p:nvPr/>
        </p:nvSpPr>
        <p:spPr>
          <a:xfrm>
            <a:off x="892763" y="1588730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Name1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92763" y="2031065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92763" y="2473400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1560" y="76470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69027" y="76470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32041" y="764704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Discounts? 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275856" y="1556792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275857" y="1948770"/>
            <a:ext cx="1144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275856" y="2380818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228184" y="764704"/>
            <a:ext cx="432048" cy="36004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451862" y="158832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459974" y="1556792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4716016" y="1628800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5" name="Rounded Rectangle 74"/>
          <p:cNvSpPr/>
          <p:nvPr/>
        </p:nvSpPr>
        <p:spPr>
          <a:xfrm>
            <a:off x="4716016" y="2060848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50.00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4716016" y="2492896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7" name="Rounded Rectangle 76"/>
          <p:cNvSpPr/>
          <p:nvPr/>
        </p:nvSpPr>
        <p:spPr>
          <a:xfrm>
            <a:off x="5940152" y="1628800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8" name="Rounded Rectangle 77"/>
          <p:cNvSpPr/>
          <p:nvPr/>
        </p:nvSpPr>
        <p:spPr>
          <a:xfrm>
            <a:off x="5940152" y="2060848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9" name="Rounded Rectangle 78"/>
          <p:cNvSpPr/>
          <p:nvPr/>
        </p:nvSpPr>
        <p:spPr>
          <a:xfrm>
            <a:off x="5940152" y="2492896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120947" y="76470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 103"/>
          <p:cNvGrpSpPr/>
          <p:nvPr/>
        </p:nvGrpSpPr>
        <p:grpSpPr>
          <a:xfrm>
            <a:off x="6372200" y="5908630"/>
            <a:ext cx="2358837" cy="830997"/>
            <a:chOff x="3203848" y="549090"/>
            <a:chExt cx="2482478" cy="616211"/>
          </a:xfrm>
        </p:grpSpPr>
        <p:sp>
          <p:nvSpPr>
            <p:cNvPr id="82" name="Rounded Rectangle 8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246764" y="549090"/>
              <a:ext cx="2439562" cy="6162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400" dirty="0" smtClean="0">
                  <a:solidFill>
                    <a:schemeClr val="bg1"/>
                  </a:solidFill>
                </a:rPr>
                <a:t>Process Payment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7308304" y="1556792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308303" y="1988840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100.00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5451862" y="202037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5451862" y="245242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484684" y="1988840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500450" y="2436654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308303" y="2420888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144.00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195737" y="2976917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 flipH="1">
            <a:off x="3131840" y="299695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H="1">
            <a:off x="7164288" y="299695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275856" y="2976917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420.00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308304" y="2976917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</a:rPr>
              <a:t>334.00</a:t>
            </a:r>
            <a:endParaRPr lang="en-A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940152" y="2976917"/>
            <a:ext cx="1152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2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 flipH="1">
            <a:off x="3131840" y="3429000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7164288" y="3429000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03"/>
          <p:cNvGrpSpPr/>
          <p:nvPr/>
        </p:nvGrpSpPr>
        <p:grpSpPr>
          <a:xfrm>
            <a:off x="395537" y="5953501"/>
            <a:ext cx="1584176" cy="582642"/>
            <a:chOff x="3203848" y="620688"/>
            <a:chExt cx="2482478" cy="432048"/>
          </a:xfrm>
        </p:grpSpPr>
        <p:sp>
          <p:nvSpPr>
            <p:cNvPr id="110" name="Rounded Rectangle 10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3246764" y="686026"/>
              <a:ext cx="2439562" cy="3423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400" dirty="0" smtClean="0">
                  <a:solidFill>
                    <a:schemeClr val="bg1"/>
                  </a:solidFill>
                </a:rPr>
                <a:t>&lt; Back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2" name="Title 1"/>
          <p:cNvSpPr txBox="1">
            <a:spLocks/>
          </p:cNvSpPr>
          <p:nvPr/>
        </p:nvSpPr>
        <p:spPr>
          <a:xfrm rot="21206018">
            <a:off x="-2262882" y="127187"/>
            <a:ext cx="7772400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Payments Screen</a:t>
            </a:r>
            <a:endParaRPr kumimoji="0" lang="en-AU" sz="44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5652120" y="5661248"/>
            <a:ext cx="3600400" cy="122413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1" name="Oval 50"/>
          <p:cNvSpPr/>
          <p:nvPr/>
        </p:nvSpPr>
        <p:spPr>
          <a:xfrm>
            <a:off x="899592" y="4293096"/>
            <a:ext cx="2160240" cy="8640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611560" y="33265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69027" y="33265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32041" y="332656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Discounts? 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228184" y="332656"/>
            <a:ext cx="432048" cy="36004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7120947" y="33265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331640" y="4005064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chemeClr val="tx2">
                    <a:lumMod val="75000"/>
                  </a:schemeClr>
                </a:solidFill>
              </a:rPr>
              <a:t>CASH Received</a:t>
            </a:r>
            <a:endParaRPr lang="en-A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195736" y="481805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chemeClr val="bg1">
                    <a:lumMod val="75000"/>
                  </a:schemeClr>
                </a:solidFill>
              </a:rPr>
              <a:t>Change</a:t>
            </a:r>
            <a:endParaRPr lang="en-AU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3347864" y="4005064"/>
            <a:ext cx="2232248" cy="504056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 smtClean="0">
                <a:solidFill>
                  <a:schemeClr val="tx2">
                    <a:lumMod val="75000"/>
                  </a:schemeClr>
                </a:solidFill>
              </a:rPr>
              <a:t>0.00</a:t>
            </a:r>
            <a:endParaRPr lang="en-A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07904" y="4725144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 smtClean="0">
                <a:solidFill>
                  <a:schemeClr val="bg1">
                    <a:lumMod val="75000"/>
                  </a:schemeClr>
                </a:solidFill>
              </a:rPr>
              <a:t>0.00</a:t>
            </a:r>
            <a:endParaRPr lang="en-AU" sz="3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2" name="Group 103"/>
          <p:cNvGrpSpPr/>
          <p:nvPr/>
        </p:nvGrpSpPr>
        <p:grpSpPr>
          <a:xfrm>
            <a:off x="395537" y="5953501"/>
            <a:ext cx="1584176" cy="582642"/>
            <a:chOff x="3203848" y="620688"/>
            <a:chExt cx="2482478" cy="432048"/>
          </a:xfrm>
        </p:grpSpPr>
        <p:sp>
          <p:nvSpPr>
            <p:cNvPr id="53" name="Rounded Rectangle 5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246764" y="686026"/>
              <a:ext cx="2439562" cy="3423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400" dirty="0" smtClean="0">
                  <a:solidFill>
                    <a:schemeClr val="bg1"/>
                  </a:solidFill>
                </a:rPr>
                <a:t>&lt; Back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892763" y="79664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Name1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92763" y="1238977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92763" y="168131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275856" y="764704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275857" y="1156682"/>
            <a:ext cx="1144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275856" y="1588730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451862" y="7962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459974" y="764704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4716016" y="836712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92" name="Rounded Rectangle 91"/>
          <p:cNvSpPr/>
          <p:nvPr/>
        </p:nvSpPr>
        <p:spPr>
          <a:xfrm>
            <a:off x="4716016" y="1268760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50.00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16016" y="1700808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99" name="Rounded Rectangle 98"/>
          <p:cNvSpPr/>
          <p:nvPr/>
        </p:nvSpPr>
        <p:spPr>
          <a:xfrm>
            <a:off x="5940152" y="836712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00" name="Rounded Rectangle 99"/>
          <p:cNvSpPr/>
          <p:nvPr/>
        </p:nvSpPr>
        <p:spPr>
          <a:xfrm>
            <a:off x="5940152" y="1268760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01" name="Rounded Rectangle 100"/>
          <p:cNvSpPr/>
          <p:nvPr/>
        </p:nvSpPr>
        <p:spPr>
          <a:xfrm>
            <a:off x="5940152" y="1700808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308304" y="764704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308303" y="1196752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100.00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5451862" y="12282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5451862" y="16603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6484684" y="1196752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6500450" y="1644566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308303" y="1628800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144.00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195737" y="2184829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12" name="Straight Connector 111"/>
          <p:cNvCxnSpPr/>
          <p:nvPr/>
        </p:nvCxnSpPr>
        <p:spPr>
          <a:xfrm flipH="1">
            <a:off x="3131840" y="2204864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H="1">
            <a:off x="7164288" y="2204864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275856" y="218482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420.00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7308304" y="2184829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</a:rPr>
              <a:t>334.00</a:t>
            </a:r>
            <a:endParaRPr lang="en-A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5940152" y="2184829"/>
            <a:ext cx="1152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2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 flipH="1">
            <a:off x="3131840" y="263691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H="1">
            <a:off x="7272300" y="2564904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03"/>
          <p:cNvGrpSpPr/>
          <p:nvPr/>
        </p:nvGrpSpPr>
        <p:grpSpPr>
          <a:xfrm>
            <a:off x="5741555" y="5661248"/>
            <a:ext cx="3006909" cy="854567"/>
            <a:chOff x="3203848" y="620688"/>
            <a:chExt cx="2482478" cy="432048"/>
          </a:xfrm>
        </p:grpSpPr>
        <p:sp>
          <p:nvSpPr>
            <p:cNvPr id="120" name="Rounded Rectangle 11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246764" y="664065"/>
              <a:ext cx="2439562" cy="34234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400" dirty="0" smtClean="0">
                  <a:solidFill>
                    <a:schemeClr val="bg1"/>
                  </a:solidFill>
                </a:rPr>
                <a:t>Confirm Payment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2339752" y="2793702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5400" b="1" dirty="0" smtClean="0">
                <a:solidFill>
                  <a:schemeClr val="accent1">
                    <a:lumMod val="75000"/>
                  </a:schemeClr>
                </a:solidFill>
              </a:rPr>
              <a:t>Cash Payment</a:t>
            </a:r>
          </a:p>
        </p:txBody>
      </p:sp>
      <p:grpSp>
        <p:nvGrpSpPr>
          <p:cNvPr id="86" name="Group 85"/>
          <p:cNvGrpSpPr/>
          <p:nvPr/>
        </p:nvGrpSpPr>
        <p:grpSpPr>
          <a:xfrm>
            <a:off x="2771800" y="1052736"/>
            <a:ext cx="3744416" cy="4968552"/>
            <a:chOff x="2771800" y="1052736"/>
            <a:chExt cx="3744416" cy="4968552"/>
          </a:xfrm>
        </p:grpSpPr>
        <p:sp>
          <p:nvSpPr>
            <p:cNvPr id="50" name="Rounded Rectangle 49"/>
            <p:cNvSpPr/>
            <p:nvPr/>
          </p:nvSpPr>
          <p:spPr>
            <a:xfrm>
              <a:off x="2771800" y="1052736"/>
              <a:ext cx="3744416" cy="4968552"/>
            </a:xfrm>
            <a:prstGeom prst="roundRect">
              <a:avLst/>
            </a:prstGeom>
            <a:solidFill>
              <a:schemeClr val="bg1">
                <a:lumMod val="95000"/>
                <a:alpha val="9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>
                <a:solidFill>
                  <a:srgbClr val="0070C0"/>
                </a:solidFill>
              </a:endParaRPr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3131840" y="1916832"/>
              <a:ext cx="2952328" cy="504056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800" b="1" dirty="0" smtClean="0">
                  <a:solidFill>
                    <a:schemeClr val="tx2">
                      <a:lumMod val="75000"/>
                    </a:schemeClr>
                  </a:solidFill>
                </a:rPr>
                <a:t>400.00</a:t>
              </a:r>
              <a:endParaRPr lang="en-A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3623541" y="2708920"/>
              <a:ext cx="576064" cy="504056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</a:t>
              </a:r>
              <a:endParaRPr lang="en-AU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4304206" y="2708920"/>
              <a:ext cx="576064" cy="504056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</a:t>
              </a:r>
              <a:endParaRPr lang="en-AU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5004048" y="2708920"/>
              <a:ext cx="576064" cy="504056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3</a:t>
              </a:r>
              <a:endParaRPr lang="en-AU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3623541" y="3308987"/>
              <a:ext cx="576064" cy="504056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4</a:t>
              </a:r>
              <a:endParaRPr lang="en-AU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4304206" y="3308987"/>
              <a:ext cx="576064" cy="504056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5</a:t>
              </a:r>
              <a:endParaRPr lang="en-AU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7" name="Rounded Rectangle 66"/>
            <p:cNvSpPr/>
            <p:nvPr/>
          </p:nvSpPr>
          <p:spPr>
            <a:xfrm>
              <a:off x="5004048" y="3308987"/>
              <a:ext cx="576064" cy="504056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6</a:t>
              </a:r>
              <a:endParaRPr lang="en-AU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9" name="Rounded Rectangle 68"/>
            <p:cNvSpPr/>
            <p:nvPr/>
          </p:nvSpPr>
          <p:spPr>
            <a:xfrm>
              <a:off x="3623541" y="3909054"/>
              <a:ext cx="576064" cy="504056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7</a:t>
              </a:r>
              <a:endParaRPr lang="en-AU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0" name="Rounded Rectangle 69"/>
            <p:cNvSpPr/>
            <p:nvPr/>
          </p:nvSpPr>
          <p:spPr>
            <a:xfrm>
              <a:off x="4304206" y="3909054"/>
              <a:ext cx="576064" cy="504056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8</a:t>
              </a:r>
              <a:endParaRPr lang="en-AU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4" name="Rounded Rectangle 73"/>
            <p:cNvSpPr/>
            <p:nvPr/>
          </p:nvSpPr>
          <p:spPr>
            <a:xfrm>
              <a:off x="5004048" y="3909054"/>
              <a:ext cx="576064" cy="504056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9</a:t>
              </a:r>
              <a:endParaRPr lang="en-AU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5" name="Rounded Rectangle 74"/>
            <p:cNvSpPr/>
            <p:nvPr/>
          </p:nvSpPr>
          <p:spPr>
            <a:xfrm>
              <a:off x="3623541" y="4509120"/>
              <a:ext cx="576064" cy="504056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</a:t>
              </a:r>
              <a:endParaRPr lang="en-AU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6" name="Rounded Rectangle 75"/>
            <p:cNvSpPr/>
            <p:nvPr/>
          </p:nvSpPr>
          <p:spPr>
            <a:xfrm>
              <a:off x="4304206" y="4509120"/>
              <a:ext cx="576064" cy="504056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</a:t>
              </a:r>
              <a:endParaRPr lang="en-AU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5004048" y="4509120"/>
              <a:ext cx="576064" cy="504056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Del</a:t>
              </a:r>
              <a:endParaRPr lang="en-AU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79" name="Group 103"/>
            <p:cNvGrpSpPr/>
            <p:nvPr/>
          </p:nvGrpSpPr>
          <p:grpSpPr>
            <a:xfrm>
              <a:off x="3807299" y="5222622"/>
              <a:ext cx="1606968" cy="582642"/>
              <a:chOff x="3133927" y="620688"/>
              <a:chExt cx="2518193" cy="432048"/>
            </a:xfrm>
          </p:grpSpPr>
          <p:sp>
            <p:nvSpPr>
              <p:cNvPr id="82" name="Rounded Rectangle 81"/>
              <p:cNvSpPr/>
              <p:nvPr/>
            </p:nvSpPr>
            <p:spPr>
              <a:xfrm>
                <a:off x="3203848" y="620688"/>
                <a:ext cx="2448272" cy="432048"/>
              </a:xfrm>
              <a:prstGeom prst="roundRect">
                <a:avLst/>
              </a:prstGeom>
              <a:solidFill>
                <a:schemeClr val="accent1"/>
              </a:solidFill>
              <a:ln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3133927" y="686026"/>
                <a:ext cx="2439560" cy="34233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AU" sz="2400" dirty="0" smtClean="0">
                    <a:solidFill>
                      <a:schemeClr val="bg1"/>
                    </a:solidFill>
                  </a:rPr>
                  <a:t>Done</a:t>
                </a:r>
                <a:endParaRPr lang="en-AU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5" name="TextBox 84"/>
            <p:cNvSpPr txBox="1"/>
            <p:nvPr/>
          </p:nvSpPr>
          <p:spPr>
            <a:xfrm>
              <a:off x="3563888" y="1196752"/>
              <a:ext cx="2160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CASH Received</a:t>
              </a:r>
              <a:endParaRPr lang="en-AU" sz="2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611560" y="33265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69027" y="33265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32041" y="332656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Discounts? 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228184" y="332656"/>
            <a:ext cx="432048" cy="36004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7120947" y="33265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331640" y="4005064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chemeClr val="tx2">
                    <a:lumMod val="75000"/>
                  </a:schemeClr>
                </a:solidFill>
              </a:rPr>
              <a:t>CASH Received</a:t>
            </a:r>
            <a:endParaRPr lang="en-A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195736" y="481805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FF0000"/>
                </a:solidFill>
              </a:rPr>
              <a:t>Change</a:t>
            </a:r>
            <a:endParaRPr lang="en-AU" sz="2800" b="1" dirty="0">
              <a:solidFill>
                <a:srgbClr val="FF0000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3347864" y="4005064"/>
            <a:ext cx="2232248" cy="504056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 smtClean="0">
                <a:solidFill>
                  <a:schemeClr val="tx2">
                    <a:lumMod val="75000"/>
                  </a:schemeClr>
                </a:solidFill>
              </a:rPr>
              <a:t>400.00</a:t>
            </a:r>
            <a:endParaRPr lang="en-A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07904" y="4725144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 smtClean="0">
                <a:solidFill>
                  <a:srgbClr val="FF0000"/>
                </a:solidFill>
              </a:rPr>
              <a:t>66.00</a:t>
            </a:r>
            <a:endParaRPr lang="en-AU" sz="3600" b="1" dirty="0">
              <a:solidFill>
                <a:srgbClr val="FF0000"/>
              </a:solidFill>
            </a:endParaRPr>
          </a:p>
        </p:txBody>
      </p:sp>
      <p:grpSp>
        <p:nvGrpSpPr>
          <p:cNvPr id="51" name="Group 103"/>
          <p:cNvGrpSpPr/>
          <p:nvPr/>
        </p:nvGrpSpPr>
        <p:grpSpPr>
          <a:xfrm>
            <a:off x="395537" y="5953501"/>
            <a:ext cx="1584176" cy="582642"/>
            <a:chOff x="3203848" y="620688"/>
            <a:chExt cx="2482478" cy="432048"/>
          </a:xfrm>
        </p:grpSpPr>
        <p:sp>
          <p:nvSpPr>
            <p:cNvPr id="53" name="Rounded Rectangle 5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246764" y="686026"/>
              <a:ext cx="2439562" cy="3423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400" dirty="0" smtClean="0">
                  <a:solidFill>
                    <a:schemeClr val="bg1"/>
                  </a:solidFill>
                </a:rPr>
                <a:t>&lt; Back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892763" y="79664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Name1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92763" y="1238977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92763" y="168131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275856" y="764704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275857" y="1156682"/>
            <a:ext cx="1144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275856" y="1588730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451862" y="7962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459974" y="764704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4716016" y="836712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92" name="Rounded Rectangle 91"/>
          <p:cNvSpPr/>
          <p:nvPr/>
        </p:nvSpPr>
        <p:spPr>
          <a:xfrm>
            <a:off x="4716016" y="1268760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50.00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16016" y="1700808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99" name="Rounded Rectangle 98"/>
          <p:cNvSpPr/>
          <p:nvPr/>
        </p:nvSpPr>
        <p:spPr>
          <a:xfrm>
            <a:off x="5940152" y="836712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00" name="Rounded Rectangle 99"/>
          <p:cNvSpPr/>
          <p:nvPr/>
        </p:nvSpPr>
        <p:spPr>
          <a:xfrm>
            <a:off x="5940152" y="1268760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01" name="Rounded Rectangle 100"/>
          <p:cNvSpPr/>
          <p:nvPr/>
        </p:nvSpPr>
        <p:spPr>
          <a:xfrm>
            <a:off x="5940152" y="1700808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308304" y="764704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308303" y="1196752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100.00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5451862" y="12282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5451862" y="16603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6484684" y="1196752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6500450" y="1644566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308303" y="1628800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144.00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195737" y="2184829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12" name="Straight Connector 111"/>
          <p:cNvCxnSpPr/>
          <p:nvPr/>
        </p:nvCxnSpPr>
        <p:spPr>
          <a:xfrm flipH="1">
            <a:off x="3131840" y="2204864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H="1">
            <a:off x="7164288" y="2204864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275856" y="218482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420.00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7308304" y="2184829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</a:rPr>
              <a:t>334.00</a:t>
            </a:r>
            <a:endParaRPr lang="en-A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5940152" y="2184829"/>
            <a:ext cx="1152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2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 flipH="1">
            <a:off x="3131840" y="263691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H="1">
            <a:off x="7164288" y="263691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Group 103"/>
          <p:cNvGrpSpPr/>
          <p:nvPr/>
        </p:nvGrpSpPr>
        <p:grpSpPr>
          <a:xfrm>
            <a:off x="5741555" y="5661248"/>
            <a:ext cx="3006909" cy="854567"/>
            <a:chOff x="3203848" y="620688"/>
            <a:chExt cx="2482478" cy="432048"/>
          </a:xfrm>
        </p:grpSpPr>
        <p:sp>
          <p:nvSpPr>
            <p:cNvPr id="120" name="Rounded Rectangle 11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246764" y="664065"/>
              <a:ext cx="2439562" cy="34234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400" dirty="0" smtClean="0">
                  <a:solidFill>
                    <a:schemeClr val="bg1"/>
                  </a:solidFill>
                </a:rPr>
                <a:t>Confirm Payment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2339752" y="2793702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5400" b="1" dirty="0" smtClean="0">
                <a:solidFill>
                  <a:schemeClr val="accent1">
                    <a:lumMod val="75000"/>
                  </a:schemeClr>
                </a:solidFill>
              </a:rPr>
              <a:t>Cash Payment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3140968"/>
            <a:ext cx="61893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Next Appointment on </a:t>
            </a:r>
            <a:r>
              <a:rPr lang="en-US" sz="4000" b="1" dirty="0" smtClean="0"/>
              <a:t>01/01/01</a:t>
            </a:r>
            <a:endParaRPr lang="en-US" sz="3200" b="1" dirty="0" smtClean="0"/>
          </a:p>
          <a:p>
            <a:pPr algn="ctr"/>
            <a:r>
              <a:rPr lang="en-US" sz="3200" dirty="0" smtClean="0"/>
              <a:t>with </a:t>
            </a:r>
            <a:r>
              <a:rPr lang="en-US" sz="3200" i="1" dirty="0" smtClean="0"/>
              <a:t>Consultant Name</a:t>
            </a:r>
            <a:endParaRPr lang="en-US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979712" y="426406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Service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1, </a:t>
            </a:r>
            <a:r>
              <a:rPr lang="en-US" sz="2400" dirty="0" smtClean="0">
                <a:solidFill>
                  <a:srgbClr val="00B050"/>
                </a:solidFill>
              </a:rPr>
              <a:t>Service 2, Service 3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1091178"/>
            <a:ext cx="6048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Thank You  </a:t>
            </a:r>
          </a:p>
          <a:p>
            <a:pPr algn="ctr"/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Customer</a:t>
            </a:r>
            <a:r>
              <a:rPr lang="en-US" sz="48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400" b="1" i="1" dirty="0" smtClean="0">
                <a:solidFill>
                  <a:schemeClr val="accent1">
                    <a:lumMod val="75000"/>
                  </a:schemeClr>
                </a:solidFill>
              </a:rPr>
              <a:t>First Name</a:t>
            </a:r>
            <a:endParaRPr lang="en-US" sz="4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7" name="Group 103"/>
          <p:cNvGrpSpPr/>
          <p:nvPr/>
        </p:nvGrpSpPr>
        <p:grpSpPr>
          <a:xfrm>
            <a:off x="2987824" y="5085184"/>
            <a:ext cx="3438957" cy="854567"/>
            <a:chOff x="3203848" y="620688"/>
            <a:chExt cx="2482478" cy="432048"/>
          </a:xfrm>
        </p:grpSpPr>
        <p:sp>
          <p:nvSpPr>
            <p:cNvPr id="8" name="Rounded Rectangle 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46764" y="687411"/>
              <a:ext cx="2439562" cy="2956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3200" b="1" dirty="0" smtClean="0">
                  <a:solidFill>
                    <a:schemeClr val="bg1"/>
                  </a:solidFill>
                </a:rPr>
                <a:t>Book Now!!</a:t>
              </a:r>
              <a:endParaRPr lang="en-AU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103"/>
          <p:cNvGrpSpPr/>
          <p:nvPr/>
        </p:nvGrpSpPr>
        <p:grpSpPr>
          <a:xfrm>
            <a:off x="251520" y="5877272"/>
            <a:ext cx="1368152" cy="504056"/>
            <a:chOff x="3203848" y="620688"/>
            <a:chExt cx="2482478" cy="432048"/>
          </a:xfrm>
        </p:grpSpPr>
        <p:sp>
          <p:nvSpPr>
            <p:cNvPr id="11" name="Rounded Rectangle 10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46763" y="723825"/>
              <a:ext cx="2439563" cy="26674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000" dirty="0" smtClean="0">
                  <a:solidFill>
                    <a:schemeClr val="bg1"/>
                  </a:solidFill>
                </a:rPr>
                <a:t>Book Later</a:t>
              </a:r>
              <a:endParaRPr lang="en-AU" sz="11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/>
        </p:nvGrpSpPr>
        <p:grpSpPr>
          <a:xfrm>
            <a:off x="1187624" y="4077072"/>
            <a:ext cx="2736304" cy="792088"/>
            <a:chOff x="611560" y="3573016"/>
            <a:chExt cx="2736304" cy="792088"/>
          </a:xfrm>
        </p:grpSpPr>
        <p:sp>
          <p:nvSpPr>
            <p:cNvPr id="7" name="Rounded Rectangle 6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" name="Oval 7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FF5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3" name="Group 12"/>
          <p:cNvGrpSpPr/>
          <p:nvPr/>
        </p:nvGrpSpPr>
        <p:grpSpPr>
          <a:xfrm>
            <a:off x="1187624" y="1547267"/>
            <a:ext cx="2736304" cy="792088"/>
            <a:chOff x="611560" y="3573016"/>
            <a:chExt cx="2736304" cy="792088"/>
          </a:xfrm>
        </p:grpSpPr>
        <p:sp>
          <p:nvSpPr>
            <p:cNvPr id="14" name="Rounded Rectangle 13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Oval 14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FF5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4" name="Group 18"/>
          <p:cNvGrpSpPr/>
          <p:nvPr/>
        </p:nvGrpSpPr>
        <p:grpSpPr>
          <a:xfrm>
            <a:off x="1187624" y="2411360"/>
            <a:ext cx="2736304" cy="746917"/>
            <a:chOff x="611560" y="3573016"/>
            <a:chExt cx="2736304" cy="792088"/>
          </a:xfrm>
        </p:grpSpPr>
        <p:sp>
          <p:nvSpPr>
            <p:cNvPr id="20" name="Rounded Rectangle 19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11560" y="3573019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1560" y="3861052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39752" y="4031194"/>
              <a:ext cx="1008112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5" name="Group 24"/>
          <p:cNvGrpSpPr/>
          <p:nvPr/>
        </p:nvGrpSpPr>
        <p:grpSpPr>
          <a:xfrm>
            <a:off x="1187624" y="3212976"/>
            <a:ext cx="2736304" cy="792088"/>
            <a:chOff x="611560" y="3573016"/>
            <a:chExt cx="2736304" cy="792088"/>
          </a:xfrm>
        </p:grpSpPr>
        <p:sp>
          <p:nvSpPr>
            <p:cNvPr id="26" name="Rounded Rectangle 25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" name="Oval 26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sp>
        <p:nvSpPr>
          <p:cNvPr id="63" name="Oval 62"/>
          <p:cNvSpPr/>
          <p:nvPr/>
        </p:nvSpPr>
        <p:spPr>
          <a:xfrm>
            <a:off x="3491880" y="2483371"/>
            <a:ext cx="288032" cy="28803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6" name="Group 70"/>
          <p:cNvGrpSpPr/>
          <p:nvPr/>
        </p:nvGrpSpPr>
        <p:grpSpPr>
          <a:xfrm>
            <a:off x="4067944" y="1763291"/>
            <a:ext cx="388615" cy="288032"/>
            <a:chOff x="4111377" y="1196752"/>
            <a:chExt cx="388615" cy="288032"/>
          </a:xfrm>
        </p:grpSpPr>
        <p:sp>
          <p:nvSpPr>
            <p:cNvPr id="64" name="Rectangle 63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71"/>
          <p:cNvGrpSpPr/>
          <p:nvPr/>
        </p:nvGrpSpPr>
        <p:grpSpPr>
          <a:xfrm>
            <a:off x="4067944" y="2627387"/>
            <a:ext cx="388615" cy="288032"/>
            <a:chOff x="4111377" y="1196752"/>
            <a:chExt cx="388615" cy="288032"/>
          </a:xfrm>
        </p:grpSpPr>
        <p:sp>
          <p:nvSpPr>
            <p:cNvPr id="73" name="Rectangle 72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74"/>
          <p:cNvGrpSpPr/>
          <p:nvPr/>
        </p:nvGrpSpPr>
        <p:grpSpPr>
          <a:xfrm>
            <a:off x="4067944" y="3491483"/>
            <a:ext cx="388615" cy="288032"/>
            <a:chOff x="4111377" y="1196752"/>
            <a:chExt cx="388615" cy="288032"/>
          </a:xfrm>
        </p:grpSpPr>
        <p:sp>
          <p:nvSpPr>
            <p:cNvPr id="76" name="Rectangle 75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77"/>
          <p:cNvGrpSpPr/>
          <p:nvPr/>
        </p:nvGrpSpPr>
        <p:grpSpPr>
          <a:xfrm>
            <a:off x="4067944" y="4355579"/>
            <a:ext cx="388615" cy="288032"/>
            <a:chOff x="4111377" y="1196752"/>
            <a:chExt cx="388615" cy="288032"/>
          </a:xfrm>
        </p:grpSpPr>
        <p:sp>
          <p:nvSpPr>
            <p:cNvPr id="79" name="Rectangle 78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108"/>
          <p:cNvGrpSpPr/>
          <p:nvPr/>
        </p:nvGrpSpPr>
        <p:grpSpPr>
          <a:xfrm>
            <a:off x="5088632" y="1547267"/>
            <a:ext cx="2736304" cy="792088"/>
            <a:chOff x="4860032" y="980728"/>
            <a:chExt cx="2736304" cy="792088"/>
          </a:xfrm>
        </p:grpSpPr>
        <p:grpSp>
          <p:nvGrpSpPr>
            <p:cNvPr id="25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38" name="Rounded Rectangle 37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1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81" name="Straight Arrow Connector 80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 136"/>
          <p:cNvGrpSpPr/>
          <p:nvPr/>
        </p:nvGrpSpPr>
        <p:grpSpPr>
          <a:xfrm>
            <a:off x="5088632" y="2387360"/>
            <a:ext cx="2736304" cy="792088"/>
            <a:chOff x="4860032" y="980728"/>
            <a:chExt cx="2736304" cy="792088"/>
          </a:xfrm>
        </p:grpSpPr>
        <p:grpSp>
          <p:nvGrpSpPr>
            <p:cNvPr id="33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42" name="Rounded Rectangle 141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4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41" name="Straight Arrow Connector 140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Group 145"/>
          <p:cNvGrpSpPr/>
          <p:nvPr/>
        </p:nvGrpSpPr>
        <p:grpSpPr>
          <a:xfrm>
            <a:off x="5088632" y="3227453"/>
            <a:ext cx="2736304" cy="792088"/>
            <a:chOff x="4860032" y="980728"/>
            <a:chExt cx="2736304" cy="792088"/>
          </a:xfrm>
        </p:grpSpPr>
        <p:grpSp>
          <p:nvGrpSpPr>
            <p:cNvPr id="36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51" name="Rounded Rectangle 150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7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50" name="Straight Arrow Connector 149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154"/>
          <p:cNvGrpSpPr/>
          <p:nvPr/>
        </p:nvGrpSpPr>
        <p:grpSpPr>
          <a:xfrm>
            <a:off x="5076056" y="4067547"/>
            <a:ext cx="2736304" cy="792088"/>
            <a:chOff x="4860032" y="980728"/>
            <a:chExt cx="2736304" cy="792088"/>
          </a:xfrm>
        </p:grpSpPr>
        <p:grpSp>
          <p:nvGrpSpPr>
            <p:cNvPr id="43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60" name="Rounded Rectangle 159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44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58" name="Rectangle 157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59" name="Straight Arrow Connector 158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8" name="TextBox 77"/>
          <p:cNvSpPr txBox="1"/>
          <p:nvPr/>
        </p:nvSpPr>
        <p:spPr>
          <a:xfrm>
            <a:off x="395536" y="155679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9:00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95536" y="321297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9:30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3203848" y="404664"/>
            <a:ext cx="2448272" cy="432048"/>
            <a:chOff x="3203848" y="620688"/>
            <a:chExt cx="2448272" cy="432048"/>
          </a:xfrm>
        </p:grpSpPr>
        <p:sp>
          <p:nvSpPr>
            <p:cNvPr id="83" name="Rounded Rectangle 8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419872" y="664121"/>
              <a:ext cx="2014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>
                  <a:solidFill>
                    <a:schemeClr val="tx2">
                      <a:lumMod val="75000"/>
                    </a:schemeClr>
                  </a:solidFill>
                </a:rPr>
                <a:t>Consultant Selector</a:t>
              </a:r>
              <a:endParaRPr lang="en-AU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1763688" y="105273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u="sng" dirty="0" smtClean="0">
                <a:solidFill>
                  <a:schemeClr val="accent1">
                    <a:lumMod val="75000"/>
                  </a:schemeClr>
                </a:solidFill>
              </a:rPr>
              <a:t>Check In</a:t>
            </a:r>
            <a:endParaRPr lang="en-A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868144" y="105273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u="sng" dirty="0" smtClean="0">
                <a:solidFill>
                  <a:schemeClr val="accent1">
                    <a:lumMod val="75000"/>
                  </a:schemeClr>
                </a:solidFill>
              </a:rPr>
              <a:t>Check Out</a:t>
            </a:r>
            <a:endParaRPr lang="en-A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6084168" y="404664"/>
            <a:ext cx="2448272" cy="432048"/>
            <a:chOff x="3203848" y="620688"/>
            <a:chExt cx="2448272" cy="432048"/>
          </a:xfrm>
        </p:grpSpPr>
        <p:sp>
          <p:nvSpPr>
            <p:cNvPr id="85" name="Rounded Rectangle 8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419872" y="664121"/>
              <a:ext cx="1774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>
                  <a:solidFill>
                    <a:schemeClr val="tx2">
                      <a:lumMod val="75000"/>
                    </a:schemeClr>
                  </a:solidFill>
                </a:rPr>
                <a:t>Search Customer</a:t>
              </a:r>
              <a:endParaRPr lang="en-AU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370209" y="404664"/>
            <a:ext cx="1526956" cy="432048"/>
            <a:chOff x="3160793" y="620688"/>
            <a:chExt cx="2595825" cy="432048"/>
          </a:xfrm>
        </p:grpSpPr>
        <p:sp>
          <p:nvSpPr>
            <p:cNvPr id="92" name="Rounded Rectangle 9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160793" y="678284"/>
              <a:ext cx="25958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 smtClean="0">
                  <a:solidFill>
                    <a:schemeClr val="tx2">
                      <a:lumMod val="75000"/>
                    </a:schemeClr>
                  </a:solidFill>
                </a:rPr>
                <a:t>New Appointment</a:t>
              </a:r>
              <a:endParaRPr lang="en-AU" sz="1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4114800" y="3043238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Acrobat Document" showAsIcon="1" r:id="rId3" imgW="914400" imgH="771480" progId="AcroExch.Document.11">
                  <p:embed/>
                </p:oleObj>
              </mc:Choice>
              <mc:Fallback>
                <p:oleObj name="Acrobat Document" showAsIcon="1" r:id="rId3" imgW="914400" imgH="771480" progId="AcroExch.Document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043238"/>
                        <a:ext cx="914400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79712" y="90872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Receipt generated by System</a:t>
            </a:r>
            <a:endParaRPr lang="en-A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339752" y="2708920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5400" b="1" dirty="0" smtClean="0">
                <a:solidFill>
                  <a:schemeClr val="accent1">
                    <a:lumMod val="75000"/>
                  </a:schemeClr>
                </a:solidFill>
              </a:rPr>
              <a:t>Cash Payment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11560" y="11663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69027" y="11663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32041" y="116632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Discounts? 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228184" y="116632"/>
            <a:ext cx="432048" cy="36004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7120947" y="11663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71600" y="375303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CASH Received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403648" y="4561964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chemeClr val="bg1">
                    <a:lumMod val="75000"/>
                  </a:schemeClr>
                </a:solidFill>
              </a:rPr>
              <a:t>Change</a:t>
            </a:r>
            <a:endParaRPr lang="en-AU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2915816" y="3737067"/>
            <a:ext cx="1368152" cy="432048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b="1" dirty="0" smtClean="0">
                <a:solidFill>
                  <a:schemeClr val="tx2">
                    <a:lumMod val="75000"/>
                  </a:schemeClr>
                </a:solidFill>
              </a:rPr>
              <a:t>300.00</a:t>
            </a:r>
            <a:endParaRPr lang="en-A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059832" y="4541058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 smtClean="0">
                <a:solidFill>
                  <a:schemeClr val="bg1">
                    <a:lumMod val="75000"/>
                  </a:schemeClr>
                </a:solidFill>
              </a:rPr>
              <a:t>0.00</a:t>
            </a:r>
            <a:endParaRPr lang="en-AU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092280" y="436510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Credit Card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092280" y="486916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EFTPOS</a:t>
            </a:r>
          </a:p>
        </p:txBody>
      </p:sp>
      <p:sp>
        <p:nvSpPr>
          <p:cNvPr id="53" name="Oval 52"/>
          <p:cNvSpPr/>
          <p:nvPr/>
        </p:nvSpPr>
        <p:spPr>
          <a:xfrm>
            <a:off x="6660232" y="4365104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4" name="Oval 53"/>
          <p:cNvSpPr/>
          <p:nvPr/>
        </p:nvSpPr>
        <p:spPr>
          <a:xfrm>
            <a:off x="6660232" y="486916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6" name="TextBox 55"/>
          <p:cNvSpPr txBox="1"/>
          <p:nvPr/>
        </p:nvSpPr>
        <p:spPr>
          <a:xfrm>
            <a:off x="5004048" y="361018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FF0000"/>
                </a:solidFill>
              </a:rPr>
              <a:t>Balance:</a:t>
            </a:r>
            <a:endParaRPr lang="en-AU" sz="2800" b="1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444208" y="3573016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 smtClean="0">
                <a:solidFill>
                  <a:srgbClr val="FF0000"/>
                </a:solidFill>
              </a:rPr>
              <a:t>34.00</a:t>
            </a:r>
            <a:endParaRPr lang="en-AU" sz="2800" b="1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932040" y="450912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chemeClr val="tx2">
                    <a:lumMod val="75000"/>
                  </a:schemeClr>
                </a:solidFill>
              </a:rPr>
              <a:t>Pay with:</a:t>
            </a:r>
            <a:endParaRPr lang="en-A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64" name="Group 103"/>
          <p:cNvGrpSpPr/>
          <p:nvPr/>
        </p:nvGrpSpPr>
        <p:grpSpPr>
          <a:xfrm>
            <a:off x="395537" y="5953501"/>
            <a:ext cx="1584176" cy="582642"/>
            <a:chOff x="3203848" y="620688"/>
            <a:chExt cx="2482478" cy="432048"/>
          </a:xfrm>
        </p:grpSpPr>
        <p:sp>
          <p:nvSpPr>
            <p:cNvPr id="66" name="Rounded Rectangle 6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246764" y="686026"/>
              <a:ext cx="2439562" cy="3423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400" dirty="0" smtClean="0">
                  <a:solidFill>
                    <a:schemeClr val="bg1"/>
                  </a:solidFill>
                </a:rPr>
                <a:t>&lt; Back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5" name="TextBox 124"/>
          <p:cNvSpPr txBox="1"/>
          <p:nvPr/>
        </p:nvSpPr>
        <p:spPr>
          <a:xfrm>
            <a:off x="892763" y="580618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Name1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892763" y="1022953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892763" y="1465288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275856" y="548680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275857" y="940658"/>
            <a:ext cx="1144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3275856" y="1372706"/>
            <a:ext cx="936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5451862" y="58021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6459974" y="548680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3" name="Rounded Rectangle 132"/>
          <p:cNvSpPr/>
          <p:nvPr/>
        </p:nvSpPr>
        <p:spPr>
          <a:xfrm>
            <a:off x="4716016" y="620688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34" name="Rounded Rectangle 133"/>
          <p:cNvSpPr/>
          <p:nvPr/>
        </p:nvSpPr>
        <p:spPr>
          <a:xfrm>
            <a:off x="4716016" y="1052736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50.00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5" name="Rounded Rectangle 134"/>
          <p:cNvSpPr/>
          <p:nvPr/>
        </p:nvSpPr>
        <p:spPr>
          <a:xfrm>
            <a:off x="4716016" y="1484784"/>
            <a:ext cx="792088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36" name="Rounded Rectangle 135"/>
          <p:cNvSpPr/>
          <p:nvPr/>
        </p:nvSpPr>
        <p:spPr>
          <a:xfrm>
            <a:off x="5940152" y="620688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37" name="Rounded Rectangle 136"/>
          <p:cNvSpPr/>
          <p:nvPr/>
        </p:nvSpPr>
        <p:spPr>
          <a:xfrm>
            <a:off x="5940152" y="1052736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38" name="Rounded Rectangle 137"/>
          <p:cNvSpPr/>
          <p:nvPr/>
        </p:nvSpPr>
        <p:spPr>
          <a:xfrm>
            <a:off x="5940152" y="1484784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7308304" y="548680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7308303" y="980728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100.00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1" name="Rectangle 140"/>
          <p:cNvSpPr/>
          <p:nvPr/>
        </p:nvSpPr>
        <p:spPr>
          <a:xfrm>
            <a:off x="5451862" y="101226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5451862" y="144430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6484684" y="980728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6500450" y="1428542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308303" y="1412776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144.00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2195737" y="1968805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47" name="Straight Connector 146"/>
          <p:cNvCxnSpPr/>
          <p:nvPr/>
        </p:nvCxnSpPr>
        <p:spPr>
          <a:xfrm flipH="1">
            <a:off x="3131840" y="1988840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flipH="1">
            <a:off x="7164288" y="1988840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3275856" y="1968805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420.00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7308304" y="1968805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</a:rPr>
              <a:t>334.00</a:t>
            </a:r>
            <a:endParaRPr lang="en-A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940152" y="1968805"/>
            <a:ext cx="1152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2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52" name="Straight Connector 151"/>
          <p:cNvCxnSpPr/>
          <p:nvPr/>
        </p:nvCxnSpPr>
        <p:spPr>
          <a:xfrm flipH="1">
            <a:off x="3131840" y="2420888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flipH="1">
            <a:off x="7164288" y="2420888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/>
          <p:cNvSpPr txBox="1"/>
          <p:nvPr/>
        </p:nvSpPr>
        <p:spPr>
          <a:xfrm>
            <a:off x="580028" y="5425479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u="sng" dirty="0" smtClean="0">
                <a:solidFill>
                  <a:schemeClr val="tx2">
                    <a:lumMod val="75000"/>
                  </a:schemeClr>
                </a:solidFill>
              </a:rPr>
              <a:t>Credit to Account? </a:t>
            </a:r>
            <a:endParaRPr lang="en-AU" sz="14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5" name="Rectangle 154"/>
          <p:cNvSpPr/>
          <p:nvPr/>
        </p:nvSpPr>
        <p:spPr>
          <a:xfrm>
            <a:off x="395536" y="5497487"/>
            <a:ext cx="216024" cy="216024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6732240" y="4437112"/>
            <a:ext cx="288032" cy="28803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57" name="Group 103"/>
          <p:cNvGrpSpPr/>
          <p:nvPr/>
        </p:nvGrpSpPr>
        <p:grpSpPr>
          <a:xfrm>
            <a:off x="5724128" y="5733256"/>
            <a:ext cx="3006909" cy="854567"/>
            <a:chOff x="3203848" y="620688"/>
            <a:chExt cx="2482478" cy="432048"/>
          </a:xfrm>
        </p:grpSpPr>
        <p:sp>
          <p:nvSpPr>
            <p:cNvPr id="158" name="Rounded Rectangle 15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3246764" y="718531"/>
              <a:ext cx="2439562" cy="23340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400" dirty="0" smtClean="0">
                  <a:solidFill>
                    <a:schemeClr val="bg1"/>
                  </a:solidFill>
                </a:rPr>
                <a:t>Process Payment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195736" y="2780928"/>
            <a:ext cx="4536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b="1" dirty="0" err="1" smtClean="0">
                <a:solidFill>
                  <a:schemeClr val="accent1">
                    <a:lumMod val="75000"/>
                  </a:schemeClr>
                </a:solidFill>
              </a:rPr>
              <a:t>Eftpos</a:t>
            </a:r>
            <a:r>
              <a:rPr lang="en-AU" sz="4400" b="1" dirty="0" smtClean="0">
                <a:solidFill>
                  <a:schemeClr val="accent1">
                    <a:lumMod val="75000"/>
                  </a:schemeClr>
                </a:solidFill>
              </a:rPr>
              <a:t> Payment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892763" y="69269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Name1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92763" y="1135031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92763" y="157736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1560" y="260648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69027" y="260648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32041" y="26064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Discounts? 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275857" y="660758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275857" y="1052736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275857" y="1484784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228184" y="260648"/>
            <a:ext cx="432048" cy="36004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451862" y="69229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459974" y="660758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4932040" y="732766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5" name="Rounded Rectangle 74"/>
          <p:cNvSpPr/>
          <p:nvPr/>
        </p:nvSpPr>
        <p:spPr>
          <a:xfrm>
            <a:off x="4932040" y="1164814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50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4932040" y="1596862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7" name="Rounded Rectangle 76"/>
          <p:cNvSpPr/>
          <p:nvPr/>
        </p:nvSpPr>
        <p:spPr>
          <a:xfrm>
            <a:off x="5940152" y="732766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8" name="Rounded Rectangle 77"/>
          <p:cNvSpPr/>
          <p:nvPr/>
        </p:nvSpPr>
        <p:spPr>
          <a:xfrm>
            <a:off x="5940152" y="1164814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9" name="Rounded Rectangle 78"/>
          <p:cNvSpPr/>
          <p:nvPr/>
        </p:nvSpPr>
        <p:spPr>
          <a:xfrm>
            <a:off x="5940152" y="1596862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120947" y="260648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 103"/>
          <p:cNvGrpSpPr/>
          <p:nvPr/>
        </p:nvGrpSpPr>
        <p:grpSpPr>
          <a:xfrm>
            <a:off x="5724128" y="5733256"/>
            <a:ext cx="3006909" cy="854567"/>
            <a:chOff x="3203848" y="620688"/>
            <a:chExt cx="2482478" cy="432048"/>
          </a:xfrm>
        </p:grpSpPr>
        <p:sp>
          <p:nvSpPr>
            <p:cNvPr id="82" name="Rounded Rectangle 8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246764" y="664065"/>
              <a:ext cx="2439562" cy="34234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400" dirty="0" smtClean="0">
                  <a:solidFill>
                    <a:schemeClr val="bg1"/>
                  </a:solidFill>
                </a:rPr>
                <a:t>Confirm Payment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7308305" y="660758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308304" y="1092806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5451862" y="112433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5451862" y="155638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484684" y="1092806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500450" y="1540620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308304" y="1524854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144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195737" y="2080883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 flipH="1">
            <a:off x="3131840" y="2100918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H="1">
            <a:off x="7164288" y="2100918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275856" y="2080883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420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308304" y="2080883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</a:rPr>
              <a:t>334</a:t>
            </a:r>
            <a:endParaRPr lang="en-A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084168" y="2080883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 flipH="1">
            <a:off x="3131840" y="2532966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7164288" y="2532966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03"/>
          <p:cNvGrpSpPr/>
          <p:nvPr/>
        </p:nvGrpSpPr>
        <p:grpSpPr>
          <a:xfrm>
            <a:off x="395537" y="5953501"/>
            <a:ext cx="1584176" cy="582642"/>
            <a:chOff x="3203848" y="620688"/>
            <a:chExt cx="2482478" cy="432048"/>
          </a:xfrm>
        </p:grpSpPr>
        <p:sp>
          <p:nvSpPr>
            <p:cNvPr id="53" name="Rounded Rectangle 5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246764" y="686026"/>
              <a:ext cx="2439562" cy="3423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400" dirty="0" smtClean="0">
                  <a:solidFill>
                    <a:schemeClr val="bg1"/>
                  </a:solidFill>
                </a:rPr>
                <a:t>&lt; Back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80028" y="5229200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u="sng" dirty="0" smtClean="0">
                <a:solidFill>
                  <a:schemeClr val="tx2">
                    <a:lumMod val="75000"/>
                  </a:schemeClr>
                </a:solidFill>
              </a:rPr>
              <a:t>Credit to Account? </a:t>
            </a:r>
            <a:endParaRPr lang="en-AU" sz="14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95536" y="5301208"/>
            <a:ext cx="216024" cy="216024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7236296" y="3892986"/>
            <a:ext cx="9074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Paid 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028384" y="3892986"/>
            <a:ext cx="1043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300.00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876256" y="4253026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Balance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028384" y="4253026"/>
            <a:ext cx="1043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34.00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2987824" y="3717032"/>
            <a:ext cx="3024336" cy="108012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b="1" dirty="0" smtClean="0">
                <a:solidFill>
                  <a:schemeClr val="tx2">
                    <a:lumMod val="75000"/>
                  </a:schemeClr>
                </a:solidFill>
              </a:rPr>
              <a:t>34.00</a:t>
            </a:r>
            <a:endParaRPr lang="en-A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47664" y="2875583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800" b="1" dirty="0" smtClean="0">
                <a:solidFill>
                  <a:schemeClr val="accent1">
                    <a:lumMod val="75000"/>
                  </a:schemeClr>
                </a:solidFill>
              </a:rPr>
              <a:t>Credit Card Payment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892763" y="69269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Name1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92763" y="1135031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92763" y="157736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1560" y="260648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69027" y="260648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32041" y="26064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Discounts? 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275857" y="660758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275857" y="1052736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275857" y="1484784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228184" y="260648"/>
            <a:ext cx="432048" cy="36004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451862" y="69229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459974" y="660758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4932040" y="732766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5" name="Rounded Rectangle 74"/>
          <p:cNvSpPr/>
          <p:nvPr/>
        </p:nvSpPr>
        <p:spPr>
          <a:xfrm>
            <a:off x="4932040" y="1164814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50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4932040" y="1596862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7" name="Rounded Rectangle 76"/>
          <p:cNvSpPr/>
          <p:nvPr/>
        </p:nvSpPr>
        <p:spPr>
          <a:xfrm>
            <a:off x="5940152" y="732766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8" name="Rounded Rectangle 77"/>
          <p:cNvSpPr/>
          <p:nvPr/>
        </p:nvSpPr>
        <p:spPr>
          <a:xfrm>
            <a:off x="5940152" y="1164814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9" name="Rounded Rectangle 78"/>
          <p:cNvSpPr/>
          <p:nvPr/>
        </p:nvSpPr>
        <p:spPr>
          <a:xfrm>
            <a:off x="5940152" y="1596862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120947" y="260648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308305" y="660758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308304" y="1092806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5451862" y="112433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5451862" y="155638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484684" y="1092806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500450" y="1540620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308304" y="1524854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144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195737" y="2080883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 flipH="1">
            <a:off x="3131840" y="2100918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H="1">
            <a:off x="7164288" y="2100918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275856" y="2080883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420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308304" y="2080883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</a:rPr>
              <a:t>334</a:t>
            </a:r>
            <a:endParaRPr lang="en-A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084168" y="2080883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 flipH="1">
            <a:off x="3131840" y="2532966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7164288" y="2532966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03"/>
          <p:cNvGrpSpPr/>
          <p:nvPr/>
        </p:nvGrpSpPr>
        <p:grpSpPr>
          <a:xfrm>
            <a:off x="395537" y="5953501"/>
            <a:ext cx="1584176" cy="582642"/>
            <a:chOff x="3203848" y="620688"/>
            <a:chExt cx="2482478" cy="432048"/>
          </a:xfrm>
        </p:grpSpPr>
        <p:sp>
          <p:nvSpPr>
            <p:cNvPr id="53" name="Rounded Rectangle 5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246764" y="686026"/>
              <a:ext cx="2439562" cy="3423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400" dirty="0" smtClean="0">
                  <a:solidFill>
                    <a:schemeClr val="bg1"/>
                  </a:solidFill>
                </a:rPr>
                <a:t>&lt; Back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80028" y="5353471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u="sng" dirty="0" smtClean="0">
                <a:solidFill>
                  <a:schemeClr val="tx2">
                    <a:lumMod val="75000"/>
                  </a:schemeClr>
                </a:solidFill>
              </a:rPr>
              <a:t>Credit to Account? </a:t>
            </a:r>
            <a:endParaRPr lang="en-AU" sz="14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95536" y="5425479"/>
            <a:ext cx="216024" cy="216024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7308304" y="3964994"/>
            <a:ext cx="9074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Paid 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100392" y="3964994"/>
            <a:ext cx="1043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300.00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948264" y="4325034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Balance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100392" y="4325034"/>
            <a:ext cx="1043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34.00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2987824" y="3861048"/>
            <a:ext cx="3024336" cy="108012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b="1" dirty="0" smtClean="0">
                <a:solidFill>
                  <a:schemeClr val="tx2">
                    <a:lumMod val="75000"/>
                  </a:schemeClr>
                </a:solidFill>
              </a:rPr>
              <a:t>34.00</a:t>
            </a:r>
            <a:endParaRPr lang="en-A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3" name="Group 103"/>
          <p:cNvGrpSpPr/>
          <p:nvPr/>
        </p:nvGrpSpPr>
        <p:grpSpPr>
          <a:xfrm>
            <a:off x="5724128" y="5733256"/>
            <a:ext cx="3006909" cy="854567"/>
            <a:chOff x="3203848" y="620688"/>
            <a:chExt cx="2482478" cy="432048"/>
          </a:xfrm>
        </p:grpSpPr>
        <p:sp>
          <p:nvSpPr>
            <p:cNvPr id="73" name="Rounded Rectangle 7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246764" y="718531"/>
              <a:ext cx="2439562" cy="23340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400" dirty="0" smtClean="0">
                  <a:solidFill>
                    <a:schemeClr val="bg1"/>
                  </a:solidFill>
                </a:rPr>
                <a:t>Process Payment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 rot="21193898">
            <a:off x="1792512" y="4054803"/>
            <a:ext cx="578108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Process for STRIPE Check-out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47664" y="2875583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800" b="1" dirty="0" smtClean="0">
                <a:solidFill>
                  <a:schemeClr val="accent1">
                    <a:lumMod val="75000"/>
                  </a:schemeClr>
                </a:solidFill>
              </a:rPr>
              <a:t>Credit Card Payment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892763" y="69269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Name1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92763" y="1135031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92763" y="157736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1560" y="260648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69027" y="260648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32041" y="26064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Discounts? 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275857" y="660758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275857" y="1052736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275857" y="1484784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228184" y="260648"/>
            <a:ext cx="432048" cy="36004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451862" y="69229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459974" y="660758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4932040" y="732766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5" name="Rounded Rectangle 74"/>
          <p:cNvSpPr/>
          <p:nvPr/>
        </p:nvSpPr>
        <p:spPr>
          <a:xfrm>
            <a:off x="4932040" y="1164814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50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4932040" y="1596862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7" name="Rounded Rectangle 76"/>
          <p:cNvSpPr/>
          <p:nvPr/>
        </p:nvSpPr>
        <p:spPr>
          <a:xfrm>
            <a:off x="5940152" y="732766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8" name="Rounded Rectangle 77"/>
          <p:cNvSpPr/>
          <p:nvPr/>
        </p:nvSpPr>
        <p:spPr>
          <a:xfrm>
            <a:off x="5940152" y="1164814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9" name="Rounded Rectangle 78"/>
          <p:cNvSpPr/>
          <p:nvPr/>
        </p:nvSpPr>
        <p:spPr>
          <a:xfrm>
            <a:off x="5940152" y="1596862"/>
            <a:ext cx="576064" cy="28803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120947" y="260648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308305" y="660758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308304" y="1092806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5451862" y="112433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5451862" y="155638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$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484684" y="1092806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500450" y="1540620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308304" y="1524854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144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195737" y="2080883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 flipH="1">
            <a:off x="3131840" y="2100918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H="1">
            <a:off x="7164288" y="2100918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275856" y="2080883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420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308304" y="2080883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</a:rPr>
              <a:t>334</a:t>
            </a:r>
            <a:endParaRPr lang="en-A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084168" y="2080883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 flipH="1">
            <a:off x="3131840" y="2532966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7164288" y="2532966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03"/>
          <p:cNvGrpSpPr/>
          <p:nvPr/>
        </p:nvGrpSpPr>
        <p:grpSpPr>
          <a:xfrm>
            <a:off x="395537" y="5953501"/>
            <a:ext cx="1584176" cy="582642"/>
            <a:chOff x="3203848" y="620688"/>
            <a:chExt cx="2482478" cy="432048"/>
          </a:xfrm>
        </p:grpSpPr>
        <p:sp>
          <p:nvSpPr>
            <p:cNvPr id="53" name="Rounded Rectangle 5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246764" y="686026"/>
              <a:ext cx="2439562" cy="3423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400" dirty="0" smtClean="0">
                  <a:solidFill>
                    <a:schemeClr val="bg1"/>
                  </a:solidFill>
                </a:rPr>
                <a:t>&lt; Back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80028" y="5353471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u="sng" dirty="0" smtClean="0">
                <a:solidFill>
                  <a:schemeClr val="tx2">
                    <a:lumMod val="75000"/>
                  </a:schemeClr>
                </a:solidFill>
              </a:rPr>
              <a:t>Credit to Account? </a:t>
            </a:r>
            <a:endParaRPr lang="en-AU" sz="14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95536" y="5425479"/>
            <a:ext cx="216024" cy="216024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7308304" y="3964994"/>
            <a:ext cx="9074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Paid 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100392" y="3964994"/>
            <a:ext cx="1043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300.00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948264" y="4325034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Balance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100392" y="4325034"/>
            <a:ext cx="1043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34.00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2987824" y="3861048"/>
            <a:ext cx="3024336" cy="108012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b="1" dirty="0" smtClean="0">
                <a:solidFill>
                  <a:schemeClr val="tx2">
                    <a:lumMod val="75000"/>
                  </a:schemeClr>
                </a:solidFill>
              </a:rPr>
              <a:t>34.00</a:t>
            </a:r>
            <a:endParaRPr lang="en-A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72" name="Group 103"/>
          <p:cNvGrpSpPr/>
          <p:nvPr/>
        </p:nvGrpSpPr>
        <p:grpSpPr>
          <a:xfrm>
            <a:off x="5724128" y="5733256"/>
            <a:ext cx="3006909" cy="854567"/>
            <a:chOff x="3203848" y="620688"/>
            <a:chExt cx="2482478" cy="432048"/>
          </a:xfrm>
        </p:grpSpPr>
        <p:sp>
          <p:nvSpPr>
            <p:cNvPr id="73" name="Rounded Rectangle 7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246764" y="718531"/>
              <a:ext cx="2439562" cy="23340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400" dirty="0" smtClean="0">
                  <a:solidFill>
                    <a:schemeClr val="bg1"/>
                  </a:solidFill>
                </a:rPr>
                <a:t>Process Payment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3635896" y="191683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Acrobat Document" showAsIcon="1" r:id="rId3" imgW="914400" imgH="771480" progId="AcroExch.Document.11">
                  <p:embed/>
                </p:oleObj>
              </mc:Choice>
              <mc:Fallback>
                <p:oleObj name="Acrobat Document" showAsIcon="1" r:id="rId3" imgW="914400" imgH="771480" progId="AcroExch.Document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1916832"/>
                        <a:ext cx="914400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79712" y="90872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Receipt generated by System</a:t>
            </a:r>
            <a:endParaRPr lang="en-AU" dirty="0"/>
          </a:p>
        </p:txBody>
      </p:sp>
      <p:grpSp>
        <p:nvGrpSpPr>
          <p:cNvPr id="4" name="Group 103"/>
          <p:cNvGrpSpPr/>
          <p:nvPr/>
        </p:nvGrpSpPr>
        <p:grpSpPr>
          <a:xfrm>
            <a:off x="3635896" y="4869160"/>
            <a:ext cx="1584176" cy="582642"/>
            <a:chOff x="3203848" y="620688"/>
            <a:chExt cx="2482478" cy="432048"/>
          </a:xfrm>
        </p:grpSpPr>
        <p:sp>
          <p:nvSpPr>
            <p:cNvPr id="5" name="Rounded Rectangle 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246765" y="663203"/>
              <a:ext cx="2439561" cy="38798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800" b="1" dirty="0" smtClean="0">
                  <a:solidFill>
                    <a:schemeClr val="bg1"/>
                  </a:solidFill>
                </a:rPr>
                <a:t>Print</a:t>
              </a:r>
              <a:endParaRPr lang="en-AU" sz="14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3140968"/>
            <a:ext cx="61893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Next Appointment on </a:t>
            </a:r>
            <a:r>
              <a:rPr lang="en-US" sz="4000" b="1" dirty="0" smtClean="0"/>
              <a:t>01/01/01</a:t>
            </a:r>
            <a:endParaRPr lang="en-US" sz="3200" b="1" dirty="0" smtClean="0"/>
          </a:p>
          <a:p>
            <a:pPr algn="ctr"/>
            <a:r>
              <a:rPr lang="en-US" sz="3200" dirty="0" smtClean="0"/>
              <a:t>with </a:t>
            </a:r>
            <a:r>
              <a:rPr lang="en-US" sz="3200" i="1" dirty="0" smtClean="0"/>
              <a:t>Consultant Name</a:t>
            </a:r>
            <a:endParaRPr lang="en-US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979712" y="426406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Service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1, </a:t>
            </a:r>
            <a:r>
              <a:rPr lang="en-US" sz="2400" dirty="0" smtClean="0">
                <a:solidFill>
                  <a:srgbClr val="00B050"/>
                </a:solidFill>
              </a:rPr>
              <a:t>Service 2, Service 3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1091178"/>
            <a:ext cx="6048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Thank You  </a:t>
            </a:r>
          </a:p>
          <a:p>
            <a:pPr algn="ctr"/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Customer</a:t>
            </a:r>
            <a:r>
              <a:rPr lang="en-US" sz="48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400" b="1" i="1" dirty="0" smtClean="0">
                <a:solidFill>
                  <a:schemeClr val="accent1">
                    <a:lumMod val="75000"/>
                  </a:schemeClr>
                </a:solidFill>
              </a:rPr>
              <a:t>First Name</a:t>
            </a:r>
            <a:endParaRPr lang="en-US" sz="4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" name="Group 103"/>
          <p:cNvGrpSpPr/>
          <p:nvPr/>
        </p:nvGrpSpPr>
        <p:grpSpPr>
          <a:xfrm>
            <a:off x="2987824" y="5085184"/>
            <a:ext cx="3438957" cy="854567"/>
            <a:chOff x="3203848" y="620688"/>
            <a:chExt cx="2482478" cy="432048"/>
          </a:xfrm>
        </p:grpSpPr>
        <p:sp>
          <p:nvSpPr>
            <p:cNvPr id="8" name="Rounded Rectangle 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46764" y="687411"/>
              <a:ext cx="2439562" cy="2956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3200" b="1" dirty="0" smtClean="0">
                  <a:solidFill>
                    <a:schemeClr val="bg1"/>
                  </a:solidFill>
                </a:rPr>
                <a:t>Book Now!!</a:t>
              </a:r>
              <a:endParaRPr lang="en-AU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103"/>
          <p:cNvGrpSpPr/>
          <p:nvPr/>
        </p:nvGrpSpPr>
        <p:grpSpPr>
          <a:xfrm>
            <a:off x="251520" y="5877272"/>
            <a:ext cx="1368152" cy="504056"/>
            <a:chOff x="3203848" y="620688"/>
            <a:chExt cx="2482478" cy="432048"/>
          </a:xfrm>
        </p:grpSpPr>
        <p:sp>
          <p:nvSpPr>
            <p:cNvPr id="11" name="Rounded Rectangle 10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46763" y="723825"/>
              <a:ext cx="2439563" cy="26674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000" dirty="0" smtClean="0">
                  <a:solidFill>
                    <a:schemeClr val="bg1"/>
                  </a:solidFill>
                </a:rPr>
                <a:t>Book Later</a:t>
              </a:r>
              <a:endParaRPr lang="en-AU" sz="11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3140968"/>
            <a:ext cx="61893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Next Appointment on </a:t>
            </a:r>
            <a:r>
              <a:rPr lang="en-US" sz="4000" b="1" dirty="0" smtClean="0"/>
              <a:t>01/01/01</a:t>
            </a:r>
            <a:endParaRPr lang="en-US" sz="3200" b="1" dirty="0" smtClean="0"/>
          </a:p>
          <a:p>
            <a:pPr algn="ctr"/>
            <a:r>
              <a:rPr lang="en-US" sz="3200" dirty="0" smtClean="0"/>
              <a:t>with </a:t>
            </a:r>
            <a:r>
              <a:rPr lang="en-US" sz="3200" i="1" dirty="0" smtClean="0"/>
              <a:t>Consultant Name</a:t>
            </a:r>
            <a:endParaRPr lang="en-US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979712" y="426406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Service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1, </a:t>
            </a:r>
            <a:r>
              <a:rPr lang="en-US" sz="2400" dirty="0" smtClean="0">
                <a:solidFill>
                  <a:srgbClr val="00B050"/>
                </a:solidFill>
              </a:rPr>
              <a:t>Service 2, Service 3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1091178"/>
            <a:ext cx="6048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Thank You  </a:t>
            </a:r>
          </a:p>
          <a:p>
            <a:pPr algn="ctr"/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Customer</a:t>
            </a:r>
            <a:r>
              <a:rPr lang="en-US" sz="48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400" b="1" i="1" dirty="0" smtClean="0">
                <a:solidFill>
                  <a:schemeClr val="accent1">
                    <a:lumMod val="75000"/>
                  </a:schemeClr>
                </a:solidFill>
              </a:rPr>
              <a:t>First Name</a:t>
            </a:r>
            <a:endParaRPr lang="en-US" sz="4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" name="Group 103"/>
          <p:cNvGrpSpPr/>
          <p:nvPr/>
        </p:nvGrpSpPr>
        <p:grpSpPr>
          <a:xfrm>
            <a:off x="2987824" y="5085184"/>
            <a:ext cx="3438957" cy="854567"/>
            <a:chOff x="3203848" y="620688"/>
            <a:chExt cx="2482478" cy="432048"/>
          </a:xfrm>
        </p:grpSpPr>
        <p:sp>
          <p:nvSpPr>
            <p:cNvPr id="8" name="Rounded Rectangle 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46764" y="687411"/>
              <a:ext cx="2439562" cy="2956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3200" b="1" dirty="0" smtClean="0">
                  <a:solidFill>
                    <a:schemeClr val="bg1"/>
                  </a:solidFill>
                </a:rPr>
                <a:t>Book Now!!</a:t>
              </a:r>
              <a:endParaRPr lang="en-AU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103"/>
          <p:cNvGrpSpPr/>
          <p:nvPr/>
        </p:nvGrpSpPr>
        <p:grpSpPr>
          <a:xfrm>
            <a:off x="251520" y="5877272"/>
            <a:ext cx="1368152" cy="504056"/>
            <a:chOff x="3203848" y="620688"/>
            <a:chExt cx="2482478" cy="432048"/>
          </a:xfrm>
        </p:grpSpPr>
        <p:sp>
          <p:nvSpPr>
            <p:cNvPr id="11" name="Rounded Rectangle 10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46763" y="723825"/>
              <a:ext cx="2439563" cy="26674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000" dirty="0" smtClean="0">
                  <a:solidFill>
                    <a:schemeClr val="bg1"/>
                  </a:solidFill>
                </a:rPr>
                <a:t>Book Later</a:t>
              </a:r>
              <a:endParaRPr lang="en-AU" sz="11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Oval 12"/>
          <p:cNvSpPr/>
          <p:nvPr/>
        </p:nvSpPr>
        <p:spPr>
          <a:xfrm>
            <a:off x="2627784" y="4725144"/>
            <a:ext cx="4104456" cy="151216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/>
          <p:cNvSpPr txBox="1"/>
          <p:nvPr/>
        </p:nvSpPr>
        <p:spPr>
          <a:xfrm rot="21193898">
            <a:off x="1648496" y="3550747"/>
            <a:ext cx="578108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Go to New Appointment Process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2708920"/>
            <a:ext cx="82809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Next Appointment booked for </a:t>
            </a:r>
          </a:p>
          <a:p>
            <a:pPr algn="ctr"/>
            <a:r>
              <a:rPr lang="en-US" sz="3600" b="1" dirty="0" smtClean="0"/>
              <a:t>01/01/01 @ 00:00 hrs </a:t>
            </a:r>
          </a:p>
          <a:p>
            <a:pPr algn="ctr"/>
            <a:r>
              <a:rPr lang="en-US" sz="3200" dirty="0" smtClean="0"/>
              <a:t>with </a:t>
            </a:r>
            <a:r>
              <a:rPr lang="en-US" sz="3200" i="1" dirty="0" smtClean="0"/>
              <a:t>Consultant Name</a:t>
            </a:r>
            <a:endParaRPr lang="en-US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450912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Service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1, </a:t>
            </a:r>
            <a:r>
              <a:rPr lang="en-US" sz="2400" dirty="0" smtClean="0">
                <a:solidFill>
                  <a:srgbClr val="00B050"/>
                </a:solidFill>
              </a:rPr>
              <a:t>Service 2, Service 3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764704"/>
            <a:ext cx="6048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Thank You  </a:t>
            </a:r>
          </a:p>
          <a:p>
            <a:pPr algn="ctr"/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Customer</a:t>
            </a:r>
            <a:r>
              <a:rPr lang="en-US" sz="48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400" b="1" i="1" dirty="0" smtClean="0">
                <a:solidFill>
                  <a:schemeClr val="accent1">
                    <a:lumMod val="75000"/>
                  </a:schemeClr>
                </a:solidFill>
              </a:rPr>
              <a:t>First Name</a:t>
            </a:r>
            <a:endParaRPr lang="en-US" sz="4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" name="Group 103"/>
          <p:cNvGrpSpPr/>
          <p:nvPr/>
        </p:nvGrpSpPr>
        <p:grpSpPr>
          <a:xfrm>
            <a:off x="3059832" y="5373216"/>
            <a:ext cx="3438957" cy="854567"/>
            <a:chOff x="3203848" y="620688"/>
            <a:chExt cx="2482478" cy="432048"/>
          </a:xfrm>
        </p:grpSpPr>
        <p:sp>
          <p:nvSpPr>
            <p:cNvPr id="8" name="Rounded Rectangle 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46764" y="687411"/>
              <a:ext cx="2439562" cy="2956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3200" b="1" dirty="0" smtClean="0">
                  <a:solidFill>
                    <a:schemeClr val="bg1"/>
                  </a:solidFill>
                </a:rPr>
                <a:t>Done</a:t>
              </a:r>
              <a:endParaRPr lang="en-AU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103"/>
          <p:cNvGrpSpPr/>
          <p:nvPr/>
        </p:nvGrpSpPr>
        <p:grpSpPr>
          <a:xfrm>
            <a:off x="251520" y="5877272"/>
            <a:ext cx="1368152" cy="504056"/>
            <a:chOff x="3203848" y="620688"/>
            <a:chExt cx="2482478" cy="432048"/>
          </a:xfrm>
        </p:grpSpPr>
        <p:sp>
          <p:nvSpPr>
            <p:cNvPr id="11" name="Rounded Rectangle 10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46762" y="685720"/>
              <a:ext cx="2439564" cy="34295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000" dirty="0" smtClean="0">
                  <a:solidFill>
                    <a:schemeClr val="bg1"/>
                  </a:solidFill>
                </a:rPr>
                <a:t>Back</a:t>
              </a:r>
              <a:endParaRPr lang="en-AU" sz="11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849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New </a:t>
            </a:r>
            <a:r>
              <a:rPr lang="en-AU" dirty="0" smtClean="0"/>
              <a:t>Customer </a:t>
            </a:r>
            <a:br>
              <a:rPr lang="en-AU" dirty="0" smtClean="0"/>
            </a:br>
            <a:r>
              <a:rPr lang="en-AU" dirty="0" smtClean="0"/>
              <a:t>Creation </a:t>
            </a:r>
            <a:r>
              <a:rPr lang="en-AU" dirty="0" smtClean="0"/>
              <a:t>Process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7478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/>
        </p:nvGrpSpPr>
        <p:grpSpPr>
          <a:xfrm>
            <a:off x="1187624" y="4077072"/>
            <a:ext cx="2736304" cy="792088"/>
            <a:chOff x="611560" y="3573016"/>
            <a:chExt cx="2736304" cy="792088"/>
          </a:xfrm>
        </p:grpSpPr>
        <p:sp>
          <p:nvSpPr>
            <p:cNvPr id="7" name="Rounded Rectangle 6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" name="Oval 7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FF5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3" name="Group 12"/>
          <p:cNvGrpSpPr/>
          <p:nvPr/>
        </p:nvGrpSpPr>
        <p:grpSpPr>
          <a:xfrm>
            <a:off x="1187624" y="1547267"/>
            <a:ext cx="2736304" cy="792088"/>
            <a:chOff x="611560" y="3573016"/>
            <a:chExt cx="2736304" cy="792088"/>
          </a:xfrm>
        </p:grpSpPr>
        <p:sp>
          <p:nvSpPr>
            <p:cNvPr id="14" name="Rounded Rectangle 13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Oval 14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FF5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4" name="Group 18"/>
          <p:cNvGrpSpPr/>
          <p:nvPr/>
        </p:nvGrpSpPr>
        <p:grpSpPr>
          <a:xfrm>
            <a:off x="1187624" y="2411360"/>
            <a:ext cx="2736304" cy="746917"/>
            <a:chOff x="611560" y="3573016"/>
            <a:chExt cx="2736304" cy="792088"/>
          </a:xfrm>
        </p:grpSpPr>
        <p:sp>
          <p:nvSpPr>
            <p:cNvPr id="20" name="Rounded Rectangle 19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11560" y="3573019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1560" y="3861052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39752" y="4031194"/>
              <a:ext cx="1008112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5" name="Group 24"/>
          <p:cNvGrpSpPr/>
          <p:nvPr/>
        </p:nvGrpSpPr>
        <p:grpSpPr>
          <a:xfrm>
            <a:off x="1187624" y="3212976"/>
            <a:ext cx="2736304" cy="792088"/>
            <a:chOff x="611560" y="3573016"/>
            <a:chExt cx="2736304" cy="792088"/>
          </a:xfrm>
        </p:grpSpPr>
        <p:sp>
          <p:nvSpPr>
            <p:cNvPr id="26" name="Rounded Rectangle 25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" name="Oval 26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sp>
        <p:nvSpPr>
          <p:cNvPr id="63" name="Oval 62"/>
          <p:cNvSpPr/>
          <p:nvPr/>
        </p:nvSpPr>
        <p:spPr>
          <a:xfrm>
            <a:off x="3491880" y="2483371"/>
            <a:ext cx="288032" cy="28803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6" name="Group 70"/>
          <p:cNvGrpSpPr/>
          <p:nvPr/>
        </p:nvGrpSpPr>
        <p:grpSpPr>
          <a:xfrm>
            <a:off x="4067944" y="1763291"/>
            <a:ext cx="388615" cy="288032"/>
            <a:chOff x="4111377" y="1196752"/>
            <a:chExt cx="388615" cy="288032"/>
          </a:xfrm>
        </p:grpSpPr>
        <p:sp>
          <p:nvSpPr>
            <p:cNvPr id="64" name="Rectangle 63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71"/>
          <p:cNvGrpSpPr/>
          <p:nvPr/>
        </p:nvGrpSpPr>
        <p:grpSpPr>
          <a:xfrm>
            <a:off x="4067944" y="2627387"/>
            <a:ext cx="388615" cy="288032"/>
            <a:chOff x="4111377" y="1196752"/>
            <a:chExt cx="388615" cy="288032"/>
          </a:xfrm>
        </p:grpSpPr>
        <p:sp>
          <p:nvSpPr>
            <p:cNvPr id="73" name="Rectangle 72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74"/>
          <p:cNvGrpSpPr/>
          <p:nvPr/>
        </p:nvGrpSpPr>
        <p:grpSpPr>
          <a:xfrm>
            <a:off x="4067944" y="3491483"/>
            <a:ext cx="388615" cy="288032"/>
            <a:chOff x="4111377" y="1196752"/>
            <a:chExt cx="388615" cy="288032"/>
          </a:xfrm>
        </p:grpSpPr>
        <p:sp>
          <p:nvSpPr>
            <p:cNvPr id="76" name="Rectangle 75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77"/>
          <p:cNvGrpSpPr/>
          <p:nvPr/>
        </p:nvGrpSpPr>
        <p:grpSpPr>
          <a:xfrm>
            <a:off x="4067944" y="4355579"/>
            <a:ext cx="388615" cy="288032"/>
            <a:chOff x="4111377" y="1196752"/>
            <a:chExt cx="388615" cy="288032"/>
          </a:xfrm>
        </p:grpSpPr>
        <p:sp>
          <p:nvSpPr>
            <p:cNvPr id="79" name="Rectangle 78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108"/>
          <p:cNvGrpSpPr/>
          <p:nvPr/>
        </p:nvGrpSpPr>
        <p:grpSpPr>
          <a:xfrm>
            <a:off x="5088632" y="1547267"/>
            <a:ext cx="2736304" cy="792088"/>
            <a:chOff x="4860032" y="980728"/>
            <a:chExt cx="2736304" cy="792088"/>
          </a:xfrm>
        </p:grpSpPr>
        <p:grpSp>
          <p:nvGrpSpPr>
            <p:cNvPr id="25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38" name="Rounded Rectangle 37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1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81" name="Straight Arrow Connector 80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 136"/>
          <p:cNvGrpSpPr/>
          <p:nvPr/>
        </p:nvGrpSpPr>
        <p:grpSpPr>
          <a:xfrm>
            <a:off x="5088632" y="2387360"/>
            <a:ext cx="2736304" cy="792088"/>
            <a:chOff x="4860032" y="980728"/>
            <a:chExt cx="2736304" cy="792088"/>
          </a:xfrm>
        </p:grpSpPr>
        <p:grpSp>
          <p:nvGrpSpPr>
            <p:cNvPr id="33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42" name="Rounded Rectangle 141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4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41" name="Straight Arrow Connector 140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Group 145"/>
          <p:cNvGrpSpPr/>
          <p:nvPr/>
        </p:nvGrpSpPr>
        <p:grpSpPr>
          <a:xfrm>
            <a:off x="5088632" y="3227453"/>
            <a:ext cx="2736304" cy="792088"/>
            <a:chOff x="4860032" y="980728"/>
            <a:chExt cx="2736304" cy="792088"/>
          </a:xfrm>
        </p:grpSpPr>
        <p:grpSp>
          <p:nvGrpSpPr>
            <p:cNvPr id="36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51" name="Rounded Rectangle 150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7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50" name="Straight Arrow Connector 149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154"/>
          <p:cNvGrpSpPr/>
          <p:nvPr/>
        </p:nvGrpSpPr>
        <p:grpSpPr>
          <a:xfrm>
            <a:off x="5076056" y="4067547"/>
            <a:ext cx="2736304" cy="792088"/>
            <a:chOff x="4860032" y="980728"/>
            <a:chExt cx="2736304" cy="792088"/>
          </a:xfrm>
        </p:grpSpPr>
        <p:grpSp>
          <p:nvGrpSpPr>
            <p:cNvPr id="43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60" name="Rounded Rectangle 159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44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58" name="Rectangle 157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59" name="Straight Arrow Connector 158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8" name="TextBox 77"/>
          <p:cNvSpPr txBox="1"/>
          <p:nvPr/>
        </p:nvSpPr>
        <p:spPr>
          <a:xfrm>
            <a:off x="395536" y="155679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9:00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95536" y="321297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9:30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203848" y="620688"/>
            <a:ext cx="2448272" cy="2880320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7" name="TextBox 86"/>
          <p:cNvSpPr txBox="1"/>
          <p:nvPr/>
        </p:nvSpPr>
        <p:spPr>
          <a:xfrm>
            <a:off x="3419872" y="664121"/>
            <a:ext cx="201452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Consultant Selector</a:t>
            </a:r>
          </a:p>
          <a:p>
            <a:endParaRPr lang="en-AU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All</a:t>
            </a:r>
          </a:p>
          <a:p>
            <a:r>
              <a:rPr lang="en-AU" dirty="0" err="1" smtClean="0">
                <a:solidFill>
                  <a:schemeClr val="tx2">
                    <a:lumMod val="75000"/>
                  </a:schemeClr>
                </a:solidFill>
              </a:rPr>
              <a:t>Ayaz</a:t>
            </a:r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 Ahmed</a:t>
            </a:r>
          </a:p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John </a:t>
            </a:r>
            <a:r>
              <a:rPr lang="en-AU" dirty="0" err="1" smtClean="0">
                <a:solidFill>
                  <a:schemeClr val="tx2">
                    <a:lumMod val="75000"/>
                  </a:schemeClr>
                </a:solidFill>
              </a:rPr>
              <a:t>Farooq</a:t>
            </a:r>
            <a:endParaRPr lang="en-AU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Peter </a:t>
            </a:r>
            <a:r>
              <a:rPr lang="en-AU" dirty="0" err="1" smtClean="0">
                <a:solidFill>
                  <a:schemeClr val="tx2">
                    <a:lumMod val="75000"/>
                  </a:schemeClr>
                </a:solidFill>
              </a:rPr>
              <a:t>Lamba</a:t>
            </a:r>
            <a:endParaRPr lang="en-AU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/>
          <p:nvPr/>
        </p:nvGrpSpPr>
        <p:grpSpPr>
          <a:xfrm>
            <a:off x="6516216" y="694438"/>
            <a:ext cx="2232248" cy="338554"/>
            <a:chOff x="683568" y="1753072"/>
            <a:chExt cx="2232248" cy="338554"/>
          </a:xfrm>
        </p:grpSpPr>
        <p:sp>
          <p:nvSpPr>
            <p:cNvPr id="4" name="Rectangle 3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Name1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6516216" y="406405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Services</a:t>
            </a:r>
            <a:endParaRPr lang="en-AU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68344" y="412198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Classes</a:t>
            </a:r>
            <a:endParaRPr lang="en-AU" dirty="0">
              <a:solidFill>
                <a:schemeClr val="tx2"/>
              </a:solidFill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6516216" y="987406"/>
            <a:ext cx="2232248" cy="338554"/>
            <a:chOff x="683568" y="1753072"/>
            <a:chExt cx="2232248" cy="338554"/>
          </a:xfrm>
        </p:grpSpPr>
        <p:sp>
          <p:nvSpPr>
            <p:cNvPr id="19" name="Rectangle 18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Name2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9" name="Group 20"/>
          <p:cNvGrpSpPr/>
          <p:nvPr/>
        </p:nvGrpSpPr>
        <p:grpSpPr>
          <a:xfrm>
            <a:off x="6516216" y="1280374"/>
            <a:ext cx="2232248" cy="338554"/>
            <a:chOff x="683568" y="1753072"/>
            <a:chExt cx="2232248" cy="338554"/>
          </a:xfrm>
        </p:grpSpPr>
        <p:sp>
          <p:nvSpPr>
            <p:cNvPr id="22" name="Rectangle 21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Name3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0" name="Group 23"/>
          <p:cNvGrpSpPr/>
          <p:nvPr/>
        </p:nvGrpSpPr>
        <p:grpSpPr>
          <a:xfrm>
            <a:off x="6516216" y="1573342"/>
            <a:ext cx="2232248" cy="338554"/>
            <a:chOff x="683568" y="1753072"/>
            <a:chExt cx="2232248" cy="338554"/>
          </a:xfrm>
        </p:grpSpPr>
        <p:sp>
          <p:nvSpPr>
            <p:cNvPr id="25" name="Rectangle 24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Name4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1" name="Group 26"/>
          <p:cNvGrpSpPr/>
          <p:nvPr/>
        </p:nvGrpSpPr>
        <p:grpSpPr>
          <a:xfrm>
            <a:off x="6516216" y="1866310"/>
            <a:ext cx="2232248" cy="338554"/>
            <a:chOff x="683568" y="1753072"/>
            <a:chExt cx="2232248" cy="338554"/>
          </a:xfrm>
        </p:grpSpPr>
        <p:sp>
          <p:nvSpPr>
            <p:cNvPr id="28" name="Rectangle 27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Name5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7668344" y="395086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Classes</a:t>
            </a:r>
            <a:endParaRPr lang="en-AU" dirty="0">
              <a:solidFill>
                <a:schemeClr val="tx2"/>
              </a:solidFill>
            </a:endParaRPr>
          </a:p>
        </p:txBody>
      </p:sp>
      <p:grpSp>
        <p:nvGrpSpPr>
          <p:cNvPr id="12" name="Group 30"/>
          <p:cNvGrpSpPr/>
          <p:nvPr/>
        </p:nvGrpSpPr>
        <p:grpSpPr>
          <a:xfrm>
            <a:off x="3175273" y="260648"/>
            <a:ext cx="1180703" cy="278507"/>
            <a:chOff x="3152053" y="579233"/>
            <a:chExt cx="2500067" cy="473503"/>
          </a:xfrm>
        </p:grpSpPr>
        <p:sp>
          <p:nvSpPr>
            <p:cNvPr id="32" name="Rounded Rectangle 3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152053" y="579233"/>
              <a:ext cx="1820953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First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3" name="Group 33"/>
          <p:cNvGrpSpPr/>
          <p:nvPr/>
        </p:nvGrpSpPr>
        <p:grpSpPr>
          <a:xfrm>
            <a:off x="4427984" y="260648"/>
            <a:ext cx="1180703" cy="278507"/>
            <a:chOff x="3152053" y="579233"/>
            <a:chExt cx="2500067" cy="473503"/>
          </a:xfrm>
        </p:grpSpPr>
        <p:sp>
          <p:nvSpPr>
            <p:cNvPr id="35" name="Rounded Rectangle 3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52053" y="579233"/>
              <a:ext cx="178239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Last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4" name="Group 36"/>
          <p:cNvGrpSpPr/>
          <p:nvPr/>
        </p:nvGrpSpPr>
        <p:grpSpPr>
          <a:xfrm>
            <a:off x="3131840" y="620688"/>
            <a:ext cx="1512168" cy="360040"/>
            <a:chOff x="3152053" y="579233"/>
            <a:chExt cx="2500067" cy="473503"/>
          </a:xfrm>
        </p:grpSpPr>
        <p:sp>
          <p:nvSpPr>
            <p:cNvPr id="38" name="Rounded Rectangle 3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52053" y="579233"/>
              <a:ext cx="176732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Telephone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up 39"/>
          <p:cNvGrpSpPr/>
          <p:nvPr/>
        </p:nvGrpSpPr>
        <p:grpSpPr>
          <a:xfrm>
            <a:off x="3131840" y="1036658"/>
            <a:ext cx="2520280" cy="360040"/>
            <a:chOff x="3152053" y="579233"/>
            <a:chExt cx="2500067" cy="473503"/>
          </a:xfrm>
        </p:grpSpPr>
        <p:sp>
          <p:nvSpPr>
            <p:cNvPr id="41" name="Rounded Rectangle 40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152053" y="579233"/>
              <a:ext cx="1117392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Email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8" name="Group 42"/>
          <p:cNvGrpSpPr/>
          <p:nvPr/>
        </p:nvGrpSpPr>
        <p:grpSpPr>
          <a:xfrm>
            <a:off x="3131840" y="1452628"/>
            <a:ext cx="2520280" cy="360040"/>
            <a:chOff x="3152053" y="579233"/>
            <a:chExt cx="2500067" cy="473503"/>
          </a:xfrm>
        </p:grpSpPr>
        <p:sp>
          <p:nvSpPr>
            <p:cNvPr id="44" name="Rounded Rectangle 43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1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1" name="Group 45"/>
          <p:cNvGrpSpPr/>
          <p:nvPr/>
        </p:nvGrpSpPr>
        <p:grpSpPr>
          <a:xfrm>
            <a:off x="3131840" y="1868598"/>
            <a:ext cx="2520280" cy="336266"/>
            <a:chOff x="3152053" y="579233"/>
            <a:chExt cx="2500067" cy="473503"/>
          </a:xfrm>
        </p:grpSpPr>
        <p:sp>
          <p:nvSpPr>
            <p:cNvPr id="47" name="Rounded Rectangle 46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2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4" name="Group 48"/>
          <p:cNvGrpSpPr/>
          <p:nvPr/>
        </p:nvGrpSpPr>
        <p:grpSpPr>
          <a:xfrm>
            <a:off x="3131840" y="2255261"/>
            <a:ext cx="2520280" cy="352344"/>
            <a:chOff x="3152053" y="579233"/>
            <a:chExt cx="2500067" cy="473503"/>
          </a:xfrm>
        </p:grpSpPr>
        <p:sp>
          <p:nvSpPr>
            <p:cNvPr id="50" name="Rounded Rectangle 4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152053" y="579233"/>
              <a:ext cx="133123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Suburb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7" name="Group 51"/>
          <p:cNvGrpSpPr/>
          <p:nvPr/>
        </p:nvGrpSpPr>
        <p:grpSpPr>
          <a:xfrm>
            <a:off x="3131840" y="2653931"/>
            <a:ext cx="2520280" cy="360040"/>
            <a:chOff x="3152053" y="579233"/>
            <a:chExt cx="2500067" cy="473503"/>
          </a:xfrm>
        </p:grpSpPr>
        <p:sp>
          <p:nvSpPr>
            <p:cNvPr id="53" name="Rounded Rectangle 5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152053" y="579233"/>
              <a:ext cx="171478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Post Code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1" name="Group 54"/>
          <p:cNvGrpSpPr/>
          <p:nvPr/>
        </p:nvGrpSpPr>
        <p:grpSpPr>
          <a:xfrm>
            <a:off x="179512" y="188640"/>
            <a:ext cx="2520280" cy="360040"/>
            <a:chOff x="3152053" y="579233"/>
            <a:chExt cx="2500067" cy="473503"/>
          </a:xfrm>
        </p:grpSpPr>
        <p:sp>
          <p:nvSpPr>
            <p:cNvPr id="56" name="Rounded Rectangle 5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152053" y="579233"/>
              <a:ext cx="983983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Search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4" name="Group 66"/>
          <p:cNvGrpSpPr/>
          <p:nvPr/>
        </p:nvGrpSpPr>
        <p:grpSpPr>
          <a:xfrm>
            <a:off x="4687441" y="603680"/>
            <a:ext cx="1180703" cy="377048"/>
            <a:chOff x="3152053" y="579233"/>
            <a:chExt cx="2500067" cy="473503"/>
          </a:xfrm>
        </p:grpSpPr>
        <p:sp>
          <p:nvSpPr>
            <p:cNvPr id="68" name="Rounded Rectangle 6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152053" y="579233"/>
              <a:ext cx="2020672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Year of Birth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7" name="Group 72"/>
          <p:cNvGrpSpPr/>
          <p:nvPr/>
        </p:nvGrpSpPr>
        <p:grpSpPr>
          <a:xfrm>
            <a:off x="179512" y="692696"/>
            <a:ext cx="2736304" cy="792088"/>
            <a:chOff x="179512" y="692696"/>
            <a:chExt cx="2736304" cy="792088"/>
          </a:xfrm>
        </p:grpSpPr>
        <p:grpSp>
          <p:nvGrpSpPr>
            <p:cNvPr id="40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59" name="Rounded Rectangle 58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71" name="Picture 70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43" name="Group 73"/>
          <p:cNvGrpSpPr/>
          <p:nvPr/>
        </p:nvGrpSpPr>
        <p:grpSpPr>
          <a:xfrm>
            <a:off x="179512" y="1544791"/>
            <a:ext cx="2736304" cy="792088"/>
            <a:chOff x="179512" y="692696"/>
            <a:chExt cx="2736304" cy="792088"/>
          </a:xfrm>
        </p:grpSpPr>
        <p:grpSp>
          <p:nvGrpSpPr>
            <p:cNvPr id="46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77" name="Rounded Rectangle 76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76" name="Picture 75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49" name="Group 79"/>
          <p:cNvGrpSpPr/>
          <p:nvPr/>
        </p:nvGrpSpPr>
        <p:grpSpPr>
          <a:xfrm>
            <a:off x="179512" y="2396886"/>
            <a:ext cx="2736304" cy="792088"/>
            <a:chOff x="179512" y="692696"/>
            <a:chExt cx="2736304" cy="792088"/>
          </a:xfrm>
        </p:grpSpPr>
        <p:grpSp>
          <p:nvGrpSpPr>
            <p:cNvPr id="52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83" name="Rounded Rectangle 82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82" name="Picture 81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55" name="Group 85"/>
          <p:cNvGrpSpPr/>
          <p:nvPr/>
        </p:nvGrpSpPr>
        <p:grpSpPr>
          <a:xfrm>
            <a:off x="179512" y="3248981"/>
            <a:ext cx="2736304" cy="792088"/>
            <a:chOff x="179512" y="692696"/>
            <a:chExt cx="2736304" cy="792088"/>
          </a:xfrm>
        </p:grpSpPr>
        <p:grpSp>
          <p:nvGrpSpPr>
            <p:cNvPr id="58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89" name="Rounded Rectangle 88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88" name="Picture 87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60" name="Group 91"/>
          <p:cNvGrpSpPr/>
          <p:nvPr/>
        </p:nvGrpSpPr>
        <p:grpSpPr>
          <a:xfrm>
            <a:off x="179512" y="4101076"/>
            <a:ext cx="2736304" cy="792088"/>
            <a:chOff x="179512" y="692696"/>
            <a:chExt cx="2736304" cy="792088"/>
          </a:xfrm>
        </p:grpSpPr>
        <p:grpSp>
          <p:nvGrpSpPr>
            <p:cNvPr id="63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95" name="Rounded Rectangle 94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94" name="Picture 93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64" name="Group 97"/>
          <p:cNvGrpSpPr/>
          <p:nvPr/>
        </p:nvGrpSpPr>
        <p:grpSpPr>
          <a:xfrm>
            <a:off x="179512" y="4953171"/>
            <a:ext cx="2736304" cy="792088"/>
            <a:chOff x="179512" y="692696"/>
            <a:chExt cx="2736304" cy="792088"/>
          </a:xfrm>
        </p:grpSpPr>
        <p:grpSp>
          <p:nvGrpSpPr>
            <p:cNvPr id="65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101" name="Rounded Rectangle 100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100" name="Picture 99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66" name="Group 127"/>
          <p:cNvGrpSpPr/>
          <p:nvPr/>
        </p:nvGrpSpPr>
        <p:grpSpPr>
          <a:xfrm>
            <a:off x="179512" y="5805264"/>
            <a:ext cx="2736304" cy="792088"/>
            <a:chOff x="179512" y="692696"/>
            <a:chExt cx="2736304" cy="792088"/>
          </a:xfrm>
        </p:grpSpPr>
        <p:grpSp>
          <p:nvGrpSpPr>
            <p:cNvPr id="67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131" name="Rounded Rectangle 130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130" name="Picture 129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70" name="Group 133"/>
          <p:cNvGrpSpPr/>
          <p:nvPr/>
        </p:nvGrpSpPr>
        <p:grpSpPr>
          <a:xfrm>
            <a:off x="3052335" y="3139592"/>
            <a:ext cx="4037426" cy="3385752"/>
            <a:chOff x="3114988" y="562080"/>
            <a:chExt cx="2448272" cy="432048"/>
          </a:xfrm>
        </p:grpSpPr>
        <p:sp>
          <p:nvSpPr>
            <p:cNvPr id="135" name="Rounded Rectangle 134"/>
            <p:cNvSpPr/>
            <p:nvPr/>
          </p:nvSpPr>
          <p:spPr>
            <a:xfrm>
              <a:off x="3114988" y="562080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3246992" y="634939"/>
              <a:ext cx="569636" cy="53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37" name="TextBox 136"/>
          <p:cNvSpPr txBox="1"/>
          <p:nvPr/>
        </p:nvSpPr>
        <p:spPr>
          <a:xfrm>
            <a:off x="3178166" y="3222745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Notes: 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72" name="Group 103"/>
          <p:cNvGrpSpPr/>
          <p:nvPr/>
        </p:nvGrpSpPr>
        <p:grpSpPr>
          <a:xfrm>
            <a:off x="7524328" y="6309320"/>
            <a:ext cx="1180703" cy="278507"/>
            <a:chOff x="3152053" y="579233"/>
            <a:chExt cx="2500067" cy="473503"/>
          </a:xfrm>
        </p:grpSpPr>
        <p:sp>
          <p:nvSpPr>
            <p:cNvPr id="105" name="Rounded Rectangle 10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3152053" y="579233"/>
              <a:ext cx="2439561" cy="470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dirty="0" smtClean="0">
                  <a:solidFill>
                    <a:schemeClr val="bg1"/>
                  </a:solidFill>
                </a:rPr>
                <a:t>Next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8" name="Line Callout 2 (Border and Accent Bar) 107"/>
          <p:cNvSpPr/>
          <p:nvPr/>
        </p:nvSpPr>
        <p:spPr>
          <a:xfrm>
            <a:off x="-2628800" y="1916832"/>
            <a:ext cx="2088232" cy="1224136"/>
          </a:xfrm>
          <a:prstGeom prst="accentBorderCallout2">
            <a:avLst>
              <a:gd name="adj1" fmla="val 18750"/>
              <a:gd name="adj2" fmla="val -8333"/>
              <a:gd name="adj3" fmla="val -114622"/>
              <a:gd name="adj4" fmla="val 259864"/>
              <a:gd name="adj5" fmla="val -20945"/>
              <a:gd name="adj6" fmla="val 2970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Customer Details Pre-populated here</a:t>
            </a:r>
            <a:endParaRPr lang="en-AU" dirty="0"/>
          </a:p>
        </p:txBody>
      </p:sp>
      <p:sp>
        <p:nvSpPr>
          <p:cNvPr id="109" name="Line Callout 2 (Border and Accent Bar) 108"/>
          <p:cNvSpPr/>
          <p:nvPr/>
        </p:nvSpPr>
        <p:spPr>
          <a:xfrm>
            <a:off x="9684568" y="908720"/>
            <a:ext cx="2088232" cy="1224136"/>
          </a:xfrm>
          <a:prstGeom prst="accentBorderCallout2">
            <a:avLst>
              <a:gd name="adj1" fmla="val 18750"/>
              <a:gd name="adj2" fmla="val -8333"/>
              <a:gd name="adj3" fmla="val -24877"/>
              <a:gd name="adj4" fmla="val -109660"/>
              <a:gd name="adj5" fmla="val 8674"/>
              <a:gd name="adj6" fmla="val -1291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Recurring and suggested services are pre-selected</a:t>
            </a:r>
            <a:endParaRPr lang="en-AU" dirty="0"/>
          </a:p>
        </p:txBody>
      </p:sp>
      <p:sp>
        <p:nvSpPr>
          <p:cNvPr id="2" name="Rectangle 1"/>
          <p:cNvSpPr/>
          <p:nvPr/>
        </p:nvSpPr>
        <p:spPr>
          <a:xfrm>
            <a:off x="7164288" y="4662661"/>
            <a:ext cx="144016" cy="14401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164288" y="3429000"/>
            <a:ext cx="16989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Next Booking on 01/01/01</a:t>
            </a:r>
          </a:p>
          <a:p>
            <a:r>
              <a:rPr lang="en-US" sz="1100" dirty="0" smtClean="0"/>
              <a:t>With Consultant Name</a:t>
            </a:r>
            <a:endParaRPr lang="en-US" sz="1100" dirty="0"/>
          </a:p>
        </p:txBody>
      </p:sp>
      <p:sp>
        <p:nvSpPr>
          <p:cNvPr id="110" name="TextBox 109"/>
          <p:cNvSpPr txBox="1"/>
          <p:nvPr/>
        </p:nvSpPr>
        <p:spPr>
          <a:xfrm>
            <a:off x="7167913" y="3764940"/>
            <a:ext cx="73335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Service 1, </a:t>
            </a:r>
          </a:p>
          <a:p>
            <a:r>
              <a:rPr lang="en-US" sz="1100" dirty="0" smtClean="0"/>
              <a:t>Service 2, </a:t>
            </a:r>
          </a:p>
          <a:p>
            <a:r>
              <a:rPr lang="en-US" sz="1100" dirty="0" smtClean="0"/>
              <a:t>Service 3</a:t>
            </a:r>
            <a:endParaRPr lang="en-US" sz="1100" dirty="0"/>
          </a:p>
        </p:txBody>
      </p:sp>
      <p:sp>
        <p:nvSpPr>
          <p:cNvPr id="111" name="TextBox 110"/>
          <p:cNvSpPr txBox="1"/>
          <p:nvPr/>
        </p:nvSpPr>
        <p:spPr>
          <a:xfrm>
            <a:off x="7308304" y="4590653"/>
            <a:ext cx="5541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Next </a:t>
            </a:r>
          </a:p>
          <a:p>
            <a:endParaRPr lang="en-US" sz="1100" dirty="0"/>
          </a:p>
          <a:p>
            <a:r>
              <a:rPr lang="en-US" sz="1100" dirty="0" smtClean="0"/>
              <a:t>Due in </a:t>
            </a:r>
          </a:p>
          <a:p>
            <a:endParaRPr lang="en-US" sz="1100" dirty="0" smtClean="0"/>
          </a:p>
        </p:txBody>
      </p:sp>
      <p:grpSp>
        <p:nvGrpSpPr>
          <p:cNvPr id="73" name="Group 111"/>
          <p:cNvGrpSpPr/>
          <p:nvPr/>
        </p:nvGrpSpPr>
        <p:grpSpPr>
          <a:xfrm>
            <a:off x="7740352" y="4590653"/>
            <a:ext cx="1180703" cy="278507"/>
            <a:chOff x="3152053" y="579233"/>
            <a:chExt cx="2500067" cy="473503"/>
          </a:xfrm>
        </p:grpSpPr>
        <p:sp>
          <p:nvSpPr>
            <p:cNvPr id="113" name="Rounded Rectangle 11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152053" y="579233"/>
              <a:ext cx="2210344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Service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74" name="Group 114"/>
          <p:cNvGrpSpPr/>
          <p:nvPr/>
        </p:nvGrpSpPr>
        <p:grpSpPr>
          <a:xfrm>
            <a:off x="7812360" y="4950693"/>
            <a:ext cx="356415" cy="278507"/>
            <a:chOff x="3089998" y="579233"/>
            <a:chExt cx="2562122" cy="473503"/>
          </a:xfrm>
        </p:grpSpPr>
        <p:sp>
          <p:nvSpPr>
            <p:cNvPr id="116" name="Rounded Rectangle 11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089998" y="579233"/>
              <a:ext cx="244885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00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75" name="Group 117"/>
          <p:cNvGrpSpPr/>
          <p:nvPr/>
        </p:nvGrpSpPr>
        <p:grpSpPr>
          <a:xfrm>
            <a:off x="7812360" y="5310733"/>
            <a:ext cx="356415" cy="278507"/>
            <a:chOff x="3089998" y="579233"/>
            <a:chExt cx="2562122" cy="473503"/>
          </a:xfrm>
        </p:grpSpPr>
        <p:sp>
          <p:nvSpPr>
            <p:cNvPr id="119" name="Rounded Rectangle 118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3089998" y="579233"/>
              <a:ext cx="244885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00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172400" y="4950693"/>
            <a:ext cx="5698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Weeks</a:t>
            </a:r>
            <a:endParaRPr lang="en-US" sz="1100" dirty="0"/>
          </a:p>
        </p:txBody>
      </p:sp>
      <p:sp>
        <p:nvSpPr>
          <p:cNvPr id="121" name="TextBox 120"/>
          <p:cNvSpPr txBox="1"/>
          <p:nvPr/>
        </p:nvSpPr>
        <p:spPr>
          <a:xfrm>
            <a:off x="8215101" y="5310733"/>
            <a:ext cx="458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Days</a:t>
            </a:r>
            <a:endParaRPr lang="en-US" sz="1100" dirty="0"/>
          </a:p>
        </p:txBody>
      </p:sp>
      <p:cxnSp>
        <p:nvCxnSpPr>
          <p:cNvPr id="122" name="Straight Connector 121"/>
          <p:cNvCxnSpPr/>
          <p:nvPr/>
        </p:nvCxnSpPr>
        <p:spPr>
          <a:xfrm>
            <a:off x="8388424" y="260648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8388424" y="3326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8388424" y="40466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8388424" y="47667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Oval 125"/>
          <p:cNvSpPr/>
          <p:nvPr/>
        </p:nvSpPr>
        <p:spPr>
          <a:xfrm>
            <a:off x="5508104" y="-99392"/>
            <a:ext cx="936104" cy="8640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80" name="Group 79"/>
          <p:cNvGrpSpPr/>
          <p:nvPr/>
        </p:nvGrpSpPr>
        <p:grpSpPr>
          <a:xfrm>
            <a:off x="5796136" y="188640"/>
            <a:ext cx="323528" cy="360040"/>
            <a:chOff x="5688632" y="-99392"/>
            <a:chExt cx="323528" cy="360040"/>
          </a:xfrm>
        </p:grpSpPr>
        <p:pic>
          <p:nvPicPr>
            <p:cNvPr id="127" name="Picture 126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5695587" y="-64874"/>
              <a:ext cx="309985" cy="260648"/>
            </a:xfrm>
            <a:prstGeom prst="rect">
              <a:avLst/>
            </a:prstGeom>
          </p:spPr>
        </p:pic>
        <p:sp>
          <p:nvSpPr>
            <p:cNvPr id="128" name="Oval 127"/>
            <p:cNvSpPr/>
            <p:nvPr/>
          </p:nvSpPr>
          <p:spPr>
            <a:xfrm>
              <a:off x="5688632" y="-99392"/>
              <a:ext cx="323528" cy="360040"/>
            </a:xfrm>
            <a:prstGeom prst="ellipse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3"/>
          <p:cNvGrpSpPr/>
          <p:nvPr/>
        </p:nvGrpSpPr>
        <p:grpSpPr>
          <a:xfrm>
            <a:off x="3059832" y="5373216"/>
            <a:ext cx="3438957" cy="854567"/>
            <a:chOff x="3203848" y="620688"/>
            <a:chExt cx="2482478" cy="432048"/>
          </a:xfrm>
        </p:grpSpPr>
        <p:sp>
          <p:nvSpPr>
            <p:cNvPr id="8" name="Rounded Rectangle 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46764" y="687411"/>
              <a:ext cx="2439562" cy="2956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3200" b="1" dirty="0" smtClean="0">
                  <a:solidFill>
                    <a:schemeClr val="bg1"/>
                  </a:solidFill>
                </a:rPr>
                <a:t>Done</a:t>
              </a:r>
              <a:endParaRPr lang="en-AU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103"/>
          <p:cNvGrpSpPr/>
          <p:nvPr/>
        </p:nvGrpSpPr>
        <p:grpSpPr>
          <a:xfrm>
            <a:off x="251520" y="5877272"/>
            <a:ext cx="1368152" cy="504056"/>
            <a:chOff x="3203848" y="620688"/>
            <a:chExt cx="2482478" cy="432048"/>
          </a:xfrm>
        </p:grpSpPr>
        <p:sp>
          <p:nvSpPr>
            <p:cNvPr id="11" name="Rounded Rectangle 10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46762" y="685720"/>
              <a:ext cx="2439564" cy="34295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000" dirty="0" smtClean="0">
                  <a:solidFill>
                    <a:schemeClr val="bg1"/>
                  </a:solidFill>
                </a:rPr>
                <a:t>Back</a:t>
              </a:r>
              <a:endParaRPr lang="en-AU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30"/>
          <p:cNvGrpSpPr/>
          <p:nvPr/>
        </p:nvGrpSpPr>
        <p:grpSpPr>
          <a:xfrm>
            <a:off x="3369269" y="1556792"/>
            <a:ext cx="1180703" cy="278507"/>
            <a:chOff x="3152053" y="579233"/>
            <a:chExt cx="2500067" cy="473503"/>
          </a:xfrm>
        </p:grpSpPr>
        <p:sp>
          <p:nvSpPr>
            <p:cNvPr id="14" name="Rounded Rectangle 13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52053" y="579233"/>
              <a:ext cx="1820953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rgbClr val="FF0000"/>
                  </a:solidFill>
                </a:rPr>
                <a:t>First </a:t>
              </a:r>
              <a:r>
                <a:rPr lang="en-AU" sz="1200" dirty="0" smtClean="0">
                  <a:solidFill>
                    <a:srgbClr val="FF0000"/>
                  </a:solidFill>
                </a:rPr>
                <a:t>Name</a:t>
              </a:r>
              <a:endParaRPr lang="en-AU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Group 33"/>
          <p:cNvGrpSpPr/>
          <p:nvPr/>
        </p:nvGrpSpPr>
        <p:grpSpPr>
          <a:xfrm>
            <a:off x="4693988" y="1556792"/>
            <a:ext cx="1180703" cy="278507"/>
            <a:chOff x="3152053" y="579233"/>
            <a:chExt cx="2500067" cy="473503"/>
          </a:xfrm>
        </p:grpSpPr>
        <p:sp>
          <p:nvSpPr>
            <p:cNvPr id="17" name="Rounded Rectangle 16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152053" y="579233"/>
              <a:ext cx="178239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rgbClr val="FF0000"/>
                  </a:solidFill>
                </a:rPr>
                <a:t>Last Name</a:t>
              </a:r>
              <a:endParaRPr lang="en-AU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9" name="Group 36"/>
          <p:cNvGrpSpPr/>
          <p:nvPr/>
        </p:nvGrpSpPr>
        <p:grpSpPr>
          <a:xfrm>
            <a:off x="3376439" y="1916832"/>
            <a:ext cx="1512167" cy="360040"/>
            <a:chOff x="3152053" y="579233"/>
            <a:chExt cx="2500067" cy="473503"/>
          </a:xfrm>
        </p:grpSpPr>
        <p:sp>
          <p:nvSpPr>
            <p:cNvPr id="20" name="Rounded Rectangle 1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152053" y="579233"/>
              <a:ext cx="1941669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rgbClr val="FF0000"/>
                  </a:solidFill>
                </a:rPr>
                <a:t>Mobile Number</a:t>
              </a:r>
              <a:endParaRPr lang="en-AU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Group 39"/>
          <p:cNvGrpSpPr/>
          <p:nvPr/>
        </p:nvGrpSpPr>
        <p:grpSpPr>
          <a:xfrm>
            <a:off x="3347864" y="2348880"/>
            <a:ext cx="2520280" cy="360040"/>
            <a:chOff x="3152053" y="579233"/>
            <a:chExt cx="2500067" cy="473503"/>
          </a:xfrm>
        </p:grpSpPr>
        <p:sp>
          <p:nvSpPr>
            <p:cNvPr id="23" name="Rounded Rectangle 2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152053" y="579233"/>
              <a:ext cx="522855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rgbClr val="FF0000"/>
                  </a:solidFill>
                </a:rPr>
                <a:t>Email</a:t>
              </a:r>
              <a:endParaRPr lang="en-AU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5" name="Group 42"/>
          <p:cNvGrpSpPr/>
          <p:nvPr/>
        </p:nvGrpSpPr>
        <p:grpSpPr>
          <a:xfrm>
            <a:off x="3376439" y="3163801"/>
            <a:ext cx="2520280" cy="360040"/>
            <a:chOff x="3152053" y="579233"/>
            <a:chExt cx="2500067" cy="473503"/>
          </a:xfrm>
        </p:grpSpPr>
        <p:sp>
          <p:nvSpPr>
            <p:cNvPr id="26" name="Rounded Rectangle 2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1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8" name="Group 45"/>
          <p:cNvGrpSpPr/>
          <p:nvPr/>
        </p:nvGrpSpPr>
        <p:grpSpPr>
          <a:xfrm>
            <a:off x="3376439" y="3579771"/>
            <a:ext cx="2520280" cy="336266"/>
            <a:chOff x="3152053" y="579233"/>
            <a:chExt cx="2500067" cy="473503"/>
          </a:xfrm>
        </p:grpSpPr>
        <p:sp>
          <p:nvSpPr>
            <p:cNvPr id="29" name="Rounded Rectangle 28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2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1" name="Group 48"/>
          <p:cNvGrpSpPr/>
          <p:nvPr/>
        </p:nvGrpSpPr>
        <p:grpSpPr>
          <a:xfrm>
            <a:off x="3376439" y="3966434"/>
            <a:ext cx="2520280" cy="352344"/>
            <a:chOff x="3152053" y="579233"/>
            <a:chExt cx="2500067" cy="473503"/>
          </a:xfrm>
        </p:grpSpPr>
        <p:sp>
          <p:nvSpPr>
            <p:cNvPr id="32" name="Rounded Rectangle 3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152053" y="579233"/>
              <a:ext cx="133123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Suburb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4" name="Group 51"/>
          <p:cNvGrpSpPr/>
          <p:nvPr/>
        </p:nvGrpSpPr>
        <p:grpSpPr>
          <a:xfrm>
            <a:off x="3376439" y="4365104"/>
            <a:ext cx="2520280" cy="360040"/>
            <a:chOff x="3152053" y="579233"/>
            <a:chExt cx="2500067" cy="473503"/>
          </a:xfrm>
        </p:grpSpPr>
        <p:sp>
          <p:nvSpPr>
            <p:cNvPr id="35" name="Rounded Rectangle 3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52053" y="579233"/>
              <a:ext cx="171478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Post Code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7" name="Group 66"/>
          <p:cNvGrpSpPr/>
          <p:nvPr/>
        </p:nvGrpSpPr>
        <p:grpSpPr>
          <a:xfrm>
            <a:off x="4932040" y="1899824"/>
            <a:ext cx="1180703" cy="377048"/>
            <a:chOff x="3152053" y="579233"/>
            <a:chExt cx="2500067" cy="473503"/>
          </a:xfrm>
        </p:grpSpPr>
        <p:sp>
          <p:nvSpPr>
            <p:cNvPr id="38" name="Rounded Rectangle 3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52053" y="579233"/>
              <a:ext cx="2020672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Year of Birth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827584" y="1556792"/>
            <a:ext cx="12751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FF0000"/>
                </a:solidFill>
              </a:rPr>
              <a:t>Mandatory Fields</a:t>
            </a:r>
            <a:endParaRPr lang="en-AU" sz="12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156176" y="188640"/>
            <a:ext cx="18517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FF0000"/>
                </a:solidFill>
              </a:rPr>
              <a:t>First </a:t>
            </a:r>
            <a:r>
              <a:rPr lang="en-AU" sz="1200" dirty="0" smtClean="0">
                <a:solidFill>
                  <a:srgbClr val="FF0000"/>
                </a:solidFill>
              </a:rPr>
              <a:t>Name = min 2 letters</a:t>
            </a:r>
            <a:endParaRPr lang="en-AU" sz="1200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156176" y="548680"/>
            <a:ext cx="1774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FF0000"/>
                </a:solidFill>
              </a:rPr>
              <a:t>Last </a:t>
            </a:r>
            <a:r>
              <a:rPr lang="en-AU" sz="1200" dirty="0" smtClean="0">
                <a:solidFill>
                  <a:srgbClr val="FF0000"/>
                </a:solidFill>
              </a:rPr>
              <a:t>Name </a:t>
            </a:r>
            <a:r>
              <a:rPr lang="en-AU" sz="1200" dirty="0">
                <a:solidFill>
                  <a:srgbClr val="FF0000"/>
                </a:solidFill>
              </a:rPr>
              <a:t>= min 2 letters</a:t>
            </a:r>
            <a:endParaRPr lang="en-AU" sz="1200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56176" y="908720"/>
            <a:ext cx="29893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FF0000"/>
                </a:solidFill>
              </a:rPr>
              <a:t>Mobile Number = 10 digits starting with “04”</a:t>
            </a:r>
            <a:endParaRPr lang="en-AU" sz="1200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156176" y="1268760"/>
            <a:ext cx="638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FF0000"/>
                </a:solidFill>
              </a:rPr>
              <a:t>Email = </a:t>
            </a:r>
            <a:endParaRPr lang="en-AU" sz="1200" dirty="0">
              <a:solidFill>
                <a:srgbClr val="FF0000"/>
              </a:solidFill>
            </a:endParaRPr>
          </a:p>
        </p:txBody>
      </p:sp>
      <p:grpSp>
        <p:nvGrpSpPr>
          <p:cNvPr id="49" name="Group 39"/>
          <p:cNvGrpSpPr/>
          <p:nvPr/>
        </p:nvGrpSpPr>
        <p:grpSpPr>
          <a:xfrm>
            <a:off x="3347864" y="2780928"/>
            <a:ext cx="2520280" cy="360040"/>
            <a:chOff x="3152053" y="579233"/>
            <a:chExt cx="2500067" cy="473503"/>
          </a:xfrm>
        </p:grpSpPr>
        <p:sp>
          <p:nvSpPr>
            <p:cNvPr id="50" name="Rounded Rectangle 4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152053" y="579233"/>
              <a:ext cx="1055430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rgbClr val="FF0000"/>
                  </a:solidFill>
                </a:rPr>
                <a:t>Confirm Email</a:t>
              </a:r>
              <a:endParaRPr lang="en-AU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156176" y="1556792"/>
            <a:ext cx="1941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Year of </a:t>
            </a:r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Birth in 1900 format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849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/>
          <p:nvPr/>
        </p:nvGrpSpPr>
        <p:grpSpPr>
          <a:xfrm>
            <a:off x="6516216" y="694438"/>
            <a:ext cx="2232248" cy="338554"/>
            <a:chOff x="683568" y="1753072"/>
            <a:chExt cx="2232248" cy="338554"/>
          </a:xfrm>
        </p:grpSpPr>
        <p:sp>
          <p:nvSpPr>
            <p:cNvPr id="4" name="Rectangle 3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Name1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6516216" y="406405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Services</a:t>
            </a:r>
            <a:endParaRPr lang="en-AU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68344" y="412198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Classes</a:t>
            </a:r>
            <a:endParaRPr lang="en-AU" dirty="0">
              <a:solidFill>
                <a:schemeClr val="tx2"/>
              </a:solidFill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6516216" y="987406"/>
            <a:ext cx="2232248" cy="338554"/>
            <a:chOff x="683568" y="1753072"/>
            <a:chExt cx="2232248" cy="338554"/>
          </a:xfrm>
        </p:grpSpPr>
        <p:sp>
          <p:nvSpPr>
            <p:cNvPr id="19" name="Rectangle 18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Name2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9" name="Group 20"/>
          <p:cNvGrpSpPr/>
          <p:nvPr/>
        </p:nvGrpSpPr>
        <p:grpSpPr>
          <a:xfrm>
            <a:off x="6516216" y="1280374"/>
            <a:ext cx="2232248" cy="338554"/>
            <a:chOff x="683568" y="1753072"/>
            <a:chExt cx="2232248" cy="338554"/>
          </a:xfrm>
        </p:grpSpPr>
        <p:sp>
          <p:nvSpPr>
            <p:cNvPr id="22" name="Rectangle 21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Name3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0" name="Group 23"/>
          <p:cNvGrpSpPr/>
          <p:nvPr/>
        </p:nvGrpSpPr>
        <p:grpSpPr>
          <a:xfrm>
            <a:off x="6516216" y="1573342"/>
            <a:ext cx="2232248" cy="338554"/>
            <a:chOff x="683568" y="1753072"/>
            <a:chExt cx="2232248" cy="338554"/>
          </a:xfrm>
        </p:grpSpPr>
        <p:sp>
          <p:nvSpPr>
            <p:cNvPr id="25" name="Rectangle 24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Name4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1" name="Group 26"/>
          <p:cNvGrpSpPr/>
          <p:nvPr/>
        </p:nvGrpSpPr>
        <p:grpSpPr>
          <a:xfrm>
            <a:off x="6516216" y="1866310"/>
            <a:ext cx="2232248" cy="338554"/>
            <a:chOff x="683568" y="1753072"/>
            <a:chExt cx="2232248" cy="338554"/>
          </a:xfrm>
        </p:grpSpPr>
        <p:sp>
          <p:nvSpPr>
            <p:cNvPr id="28" name="Rectangle 27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Name5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7668344" y="395086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Classes</a:t>
            </a:r>
            <a:endParaRPr lang="en-AU" dirty="0">
              <a:solidFill>
                <a:schemeClr val="tx2"/>
              </a:solidFill>
            </a:endParaRPr>
          </a:p>
        </p:txBody>
      </p:sp>
      <p:grpSp>
        <p:nvGrpSpPr>
          <p:cNvPr id="12" name="Group 30"/>
          <p:cNvGrpSpPr/>
          <p:nvPr/>
        </p:nvGrpSpPr>
        <p:grpSpPr>
          <a:xfrm>
            <a:off x="3175273" y="260648"/>
            <a:ext cx="1180703" cy="278507"/>
            <a:chOff x="3152053" y="579233"/>
            <a:chExt cx="2500067" cy="473503"/>
          </a:xfrm>
        </p:grpSpPr>
        <p:sp>
          <p:nvSpPr>
            <p:cNvPr id="32" name="Rounded Rectangle 3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152053" y="579233"/>
              <a:ext cx="1820953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First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3" name="Group 33"/>
          <p:cNvGrpSpPr/>
          <p:nvPr/>
        </p:nvGrpSpPr>
        <p:grpSpPr>
          <a:xfrm>
            <a:off x="4427984" y="260648"/>
            <a:ext cx="1180703" cy="278507"/>
            <a:chOff x="3152053" y="579233"/>
            <a:chExt cx="2500067" cy="473503"/>
          </a:xfrm>
        </p:grpSpPr>
        <p:sp>
          <p:nvSpPr>
            <p:cNvPr id="35" name="Rounded Rectangle 3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52053" y="579233"/>
              <a:ext cx="178239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Last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4" name="Group 36"/>
          <p:cNvGrpSpPr/>
          <p:nvPr/>
        </p:nvGrpSpPr>
        <p:grpSpPr>
          <a:xfrm>
            <a:off x="3131840" y="620688"/>
            <a:ext cx="1512168" cy="360040"/>
            <a:chOff x="3152053" y="579233"/>
            <a:chExt cx="2500067" cy="473503"/>
          </a:xfrm>
        </p:grpSpPr>
        <p:sp>
          <p:nvSpPr>
            <p:cNvPr id="38" name="Rounded Rectangle 3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52053" y="579233"/>
              <a:ext cx="1941668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rgbClr val="FF0000"/>
                  </a:solidFill>
                </a:rPr>
                <a:t>Mobile Number</a:t>
              </a:r>
              <a:endParaRPr lang="en-AU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Group 39"/>
          <p:cNvGrpSpPr/>
          <p:nvPr/>
        </p:nvGrpSpPr>
        <p:grpSpPr>
          <a:xfrm>
            <a:off x="3131840" y="1036658"/>
            <a:ext cx="2520280" cy="360040"/>
            <a:chOff x="3152053" y="579233"/>
            <a:chExt cx="2500067" cy="473503"/>
          </a:xfrm>
        </p:grpSpPr>
        <p:sp>
          <p:nvSpPr>
            <p:cNvPr id="41" name="Rounded Rectangle 40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152053" y="579233"/>
              <a:ext cx="522855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accent1">
                      <a:lumMod val="75000"/>
                    </a:schemeClr>
                  </a:solidFill>
                </a:rPr>
                <a:t>Email</a:t>
              </a:r>
              <a:endParaRPr lang="en-AU" sz="12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18" name="Group 42"/>
          <p:cNvGrpSpPr/>
          <p:nvPr/>
        </p:nvGrpSpPr>
        <p:grpSpPr>
          <a:xfrm>
            <a:off x="3131840" y="1452628"/>
            <a:ext cx="2520280" cy="360040"/>
            <a:chOff x="3152053" y="579233"/>
            <a:chExt cx="2500067" cy="473503"/>
          </a:xfrm>
        </p:grpSpPr>
        <p:sp>
          <p:nvSpPr>
            <p:cNvPr id="44" name="Rounded Rectangle 43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1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1" name="Group 45"/>
          <p:cNvGrpSpPr/>
          <p:nvPr/>
        </p:nvGrpSpPr>
        <p:grpSpPr>
          <a:xfrm>
            <a:off x="3131840" y="1868598"/>
            <a:ext cx="2520280" cy="336266"/>
            <a:chOff x="3152053" y="579233"/>
            <a:chExt cx="2500067" cy="473503"/>
          </a:xfrm>
        </p:grpSpPr>
        <p:sp>
          <p:nvSpPr>
            <p:cNvPr id="47" name="Rounded Rectangle 46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2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4" name="Group 48"/>
          <p:cNvGrpSpPr/>
          <p:nvPr/>
        </p:nvGrpSpPr>
        <p:grpSpPr>
          <a:xfrm>
            <a:off x="3131840" y="2255261"/>
            <a:ext cx="2520280" cy="352344"/>
            <a:chOff x="3152053" y="579233"/>
            <a:chExt cx="2500067" cy="473503"/>
          </a:xfrm>
        </p:grpSpPr>
        <p:sp>
          <p:nvSpPr>
            <p:cNvPr id="50" name="Rounded Rectangle 4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152053" y="579233"/>
              <a:ext cx="133123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Suburb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7" name="Group 51"/>
          <p:cNvGrpSpPr/>
          <p:nvPr/>
        </p:nvGrpSpPr>
        <p:grpSpPr>
          <a:xfrm>
            <a:off x="3131840" y="2653931"/>
            <a:ext cx="2520280" cy="360040"/>
            <a:chOff x="3152053" y="579233"/>
            <a:chExt cx="2500067" cy="473503"/>
          </a:xfrm>
        </p:grpSpPr>
        <p:sp>
          <p:nvSpPr>
            <p:cNvPr id="53" name="Rounded Rectangle 5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152053" y="579233"/>
              <a:ext cx="171478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Post Code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1" name="Group 54"/>
          <p:cNvGrpSpPr/>
          <p:nvPr/>
        </p:nvGrpSpPr>
        <p:grpSpPr>
          <a:xfrm>
            <a:off x="179512" y="188640"/>
            <a:ext cx="2520280" cy="360040"/>
            <a:chOff x="3152053" y="579233"/>
            <a:chExt cx="2500067" cy="473503"/>
          </a:xfrm>
        </p:grpSpPr>
        <p:sp>
          <p:nvSpPr>
            <p:cNvPr id="56" name="Rounded Rectangle 5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152053" y="579233"/>
              <a:ext cx="983983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Search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4" name="Group 66"/>
          <p:cNvGrpSpPr/>
          <p:nvPr/>
        </p:nvGrpSpPr>
        <p:grpSpPr>
          <a:xfrm>
            <a:off x="4687441" y="603680"/>
            <a:ext cx="1180703" cy="377048"/>
            <a:chOff x="3152053" y="579233"/>
            <a:chExt cx="2500067" cy="473503"/>
          </a:xfrm>
        </p:grpSpPr>
        <p:sp>
          <p:nvSpPr>
            <p:cNvPr id="68" name="Rounded Rectangle 6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152053" y="579233"/>
              <a:ext cx="2020672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Year of Birth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7" name="Group 72"/>
          <p:cNvGrpSpPr/>
          <p:nvPr/>
        </p:nvGrpSpPr>
        <p:grpSpPr>
          <a:xfrm>
            <a:off x="179512" y="692696"/>
            <a:ext cx="2736304" cy="792088"/>
            <a:chOff x="179512" y="692696"/>
            <a:chExt cx="2736304" cy="792088"/>
          </a:xfrm>
        </p:grpSpPr>
        <p:grpSp>
          <p:nvGrpSpPr>
            <p:cNvPr id="40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59" name="Rounded Rectangle 58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71" name="Picture 70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43" name="Group 73"/>
          <p:cNvGrpSpPr/>
          <p:nvPr/>
        </p:nvGrpSpPr>
        <p:grpSpPr>
          <a:xfrm>
            <a:off x="179512" y="1544791"/>
            <a:ext cx="2736304" cy="792088"/>
            <a:chOff x="179512" y="692696"/>
            <a:chExt cx="2736304" cy="792088"/>
          </a:xfrm>
        </p:grpSpPr>
        <p:grpSp>
          <p:nvGrpSpPr>
            <p:cNvPr id="46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77" name="Rounded Rectangle 76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76" name="Picture 75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49" name="Group 79"/>
          <p:cNvGrpSpPr/>
          <p:nvPr/>
        </p:nvGrpSpPr>
        <p:grpSpPr>
          <a:xfrm>
            <a:off x="179512" y="2396886"/>
            <a:ext cx="2736304" cy="792088"/>
            <a:chOff x="179512" y="692696"/>
            <a:chExt cx="2736304" cy="792088"/>
          </a:xfrm>
        </p:grpSpPr>
        <p:grpSp>
          <p:nvGrpSpPr>
            <p:cNvPr id="52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83" name="Rounded Rectangle 82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82" name="Picture 81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55" name="Group 85"/>
          <p:cNvGrpSpPr/>
          <p:nvPr/>
        </p:nvGrpSpPr>
        <p:grpSpPr>
          <a:xfrm>
            <a:off x="179512" y="3248981"/>
            <a:ext cx="2736304" cy="792088"/>
            <a:chOff x="179512" y="692696"/>
            <a:chExt cx="2736304" cy="792088"/>
          </a:xfrm>
        </p:grpSpPr>
        <p:grpSp>
          <p:nvGrpSpPr>
            <p:cNvPr id="58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89" name="Rounded Rectangle 88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88" name="Picture 87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60" name="Group 91"/>
          <p:cNvGrpSpPr/>
          <p:nvPr/>
        </p:nvGrpSpPr>
        <p:grpSpPr>
          <a:xfrm>
            <a:off x="179512" y="4101076"/>
            <a:ext cx="2736304" cy="792088"/>
            <a:chOff x="179512" y="692696"/>
            <a:chExt cx="2736304" cy="792088"/>
          </a:xfrm>
        </p:grpSpPr>
        <p:grpSp>
          <p:nvGrpSpPr>
            <p:cNvPr id="63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95" name="Rounded Rectangle 94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94" name="Picture 93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64" name="Group 97"/>
          <p:cNvGrpSpPr/>
          <p:nvPr/>
        </p:nvGrpSpPr>
        <p:grpSpPr>
          <a:xfrm>
            <a:off x="179512" y="4953171"/>
            <a:ext cx="2736304" cy="792088"/>
            <a:chOff x="179512" y="692696"/>
            <a:chExt cx="2736304" cy="792088"/>
          </a:xfrm>
        </p:grpSpPr>
        <p:grpSp>
          <p:nvGrpSpPr>
            <p:cNvPr id="65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101" name="Rounded Rectangle 100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100" name="Picture 99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66" name="Group 127"/>
          <p:cNvGrpSpPr/>
          <p:nvPr/>
        </p:nvGrpSpPr>
        <p:grpSpPr>
          <a:xfrm>
            <a:off x="179512" y="5805264"/>
            <a:ext cx="2736304" cy="792088"/>
            <a:chOff x="179512" y="692696"/>
            <a:chExt cx="2736304" cy="792088"/>
          </a:xfrm>
        </p:grpSpPr>
        <p:grpSp>
          <p:nvGrpSpPr>
            <p:cNvPr id="67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131" name="Rounded Rectangle 130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130" name="Picture 129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70" name="Group 133"/>
          <p:cNvGrpSpPr/>
          <p:nvPr/>
        </p:nvGrpSpPr>
        <p:grpSpPr>
          <a:xfrm>
            <a:off x="3052335" y="3139592"/>
            <a:ext cx="4037426" cy="3385752"/>
            <a:chOff x="3114988" y="562080"/>
            <a:chExt cx="2448272" cy="432048"/>
          </a:xfrm>
        </p:grpSpPr>
        <p:sp>
          <p:nvSpPr>
            <p:cNvPr id="135" name="Rounded Rectangle 134"/>
            <p:cNvSpPr/>
            <p:nvPr/>
          </p:nvSpPr>
          <p:spPr>
            <a:xfrm>
              <a:off x="3114988" y="562080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3246992" y="634939"/>
              <a:ext cx="569636" cy="53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37" name="TextBox 136"/>
          <p:cNvSpPr txBox="1"/>
          <p:nvPr/>
        </p:nvSpPr>
        <p:spPr>
          <a:xfrm>
            <a:off x="3178166" y="3222745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Notes: 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72" name="Group 103"/>
          <p:cNvGrpSpPr/>
          <p:nvPr/>
        </p:nvGrpSpPr>
        <p:grpSpPr>
          <a:xfrm>
            <a:off x="7524328" y="6309320"/>
            <a:ext cx="1180703" cy="278507"/>
            <a:chOff x="3152053" y="579233"/>
            <a:chExt cx="2500067" cy="473503"/>
          </a:xfrm>
        </p:grpSpPr>
        <p:sp>
          <p:nvSpPr>
            <p:cNvPr id="105" name="Rounded Rectangle 10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3152053" y="579233"/>
              <a:ext cx="2439561" cy="470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dirty="0" smtClean="0">
                  <a:solidFill>
                    <a:schemeClr val="bg1"/>
                  </a:solidFill>
                </a:rPr>
                <a:t>Next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8" name="Line Callout 2 (Border and Accent Bar) 107"/>
          <p:cNvSpPr/>
          <p:nvPr/>
        </p:nvSpPr>
        <p:spPr>
          <a:xfrm>
            <a:off x="-2628800" y="1916832"/>
            <a:ext cx="2088232" cy="1224136"/>
          </a:xfrm>
          <a:prstGeom prst="accentBorderCallout2">
            <a:avLst>
              <a:gd name="adj1" fmla="val 18750"/>
              <a:gd name="adj2" fmla="val -8333"/>
              <a:gd name="adj3" fmla="val -114622"/>
              <a:gd name="adj4" fmla="val 259864"/>
              <a:gd name="adj5" fmla="val -19196"/>
              <a:gd name="adj6" fmla="val 2891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New Customer </a:t>
            </a:r>
            <a:r>
              <a:rPr lang="en-AU" dirty="0" smtClean="0"/>
              <a:t>Details Pre-populated here</a:t>
            </a:r>
            <a:endParaRPr lang="en-AU" dirty="0"/>
          </a:p>
        </p:txBody>
      </p:sp>
      <p:sp>
        <p:nvSpPr>
          <p:cNvPr id="2" name="Rectangle 1"/>
          <p:cNvSpPr/>
          <p:nvPr/>
        </p:nvSpPr>
        <p:spPr>
          <a:xfrm>
            <a:off x="7164288" y="4662661"/>
            <a:ext cx="144016" cy="14401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164288" y="3429000"/>
            <a:ext cx="16989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Next Booking on 01/01/01</a:t>
            </a:r>
          </a:p>
          <a:p>
            <a:r>
              <a:rPr lang="en-US" sz="1100" dirty="0" smtClean="0"/>
              <a:t>With Consultant Name</a:t>
            </a:r>
            <a:endParaRPr lang="en-US" sz="1100" dirty="0"/>
          </a:p>
        </p:txBody>
      </p:sp>
      <p:sp>
        <p:nvSpPr>
          <p:cNvPr id="110" name="TextBox 109"/>
          <p:cNvSpPr txBox="1"/>
          <p:nvPr/>
        </p:nvSpPr>
        <p:spPr>
          <a:xfrm>
            <a:off x="7167913" y="3764940"/>
            <a:ext cx="73335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Service 1, </a:t>
            </a:r>
          </a:p>
          <a:p>
            <a:r>
              <a:rPr lang="en-US" sz="1100" dirty="0" smtClean="0"/>
              <a:t>Service 2, </a:t>
            </a:r>
          </a:p>
          <a:p>
            <a:r>
              <a:rPr lang="en-US" sz="1100" dirty="0" smtClean="0"/>
              <a:t>Service 3</a:t>
            </a:r>
            <a:endParaRPr lang="en-US" sz="1100" dirty="0"/>
          </a:p>
        </p:txBody>
      </p:sp>
      <p:sp>
        <p:nvSpPr>
          <p:cNvPr id="111" name="TextBox 110"/>
          <p:cNvSpPr txBox="1"/>
          <p:nvPr/>
        </p:nvSpPr>
        <p:spPr>
          <a:xfrm>
            <a:off x="7308304" y="4590653"/>
            <a:ext cx="5541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Next </a:t>
            </a:r>
          </a:p>
          <a:p>
            <a:endParaRPr lang="en-US" sz="1100" dirty="0"/>
          </a:p>
          <a:p>
            <a:r>
              <a:rPr lang="en-US" sz="1100" dirty="0" smtClean="0"/>
              <a:t>Due in </a:t>
            </a:r>
          </a:p>
          <a:p>
            <a:endParaRPr lang="en-US" sz="1100" dirty="0" smtClean="0"/>
          </a:p>
        </p:txBody>
      </p:sp>
      <p:grpSp>
        <p:nvGrpSpPr>
          <p:cNvPr id="73" name="Group 111"/>
          <p:cNvGrpSpPr/>
          <p:nvPr/>
        </p:nvGrpSpPr>
        <p:grpSpPr>
          <a:xfrm>
            <a:off x="7740352" y="4590653"/>
            <a:ext cx="1180703" cy="278507"/>
            <a:chOff x="3152053" y="579233"/>
            <a:chExt cx="2500067" cy="473503"/>
          </a:xfrm>
        </p:grpSpPr>
        <p:sp>
          <p:nvSpPr>
            <p:cNvPr id="113" name="Rounded Rectangle 11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152053" y="579233"/>
              <a:ext cx="2210344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Service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74" name="Group 114"/>
          <p:cNvGrpSpPr/>
          <p:nvPr/>
        </p:nvGrpSpPr>
        <p:grpSpPr>
          <a:xfrm>
            <a:off x="7812360" y="4950693"/>
            <a:ext cx="356415" cy="278507"/>
            <a:chOff x="3089998" y="579233"/>
            <a:chExt cx="2562122" cy="473503"/>
          </a:xfrm>
        </p:grpSpPr>
        <p:sp>
          <p:nvSpPr>
            <p:cNvPr id="116" name="Rounded Rectangle 11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089998" y="579233"/>
              <a:ext cx="244885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00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75" name="Group 117"/>
          <p:cNvGrpSpPr/>
          <p:nvPr/>
        </p:nvGrpSpPr>
        <p:grpSpPr>
          <a:xfrm>
            <a:off x="7812360" y="5310733"/>
            <a:ext cx="356415" cy="278507"/>
            <a:chOff x="3089998" y="579233"/>
            <a:chExt cx="2562122" cy="473503"/>
          </a:xfrm>
        </p:grpSpPr>
        <p:sp>
          <p:nvSpPr>
            <p:cNvPr id="119" name="Rounded Rectangle 118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3089998" y="579233"/>
              <a:ext cx="244885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00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172400" y="4950693"/>
            <a:ext cx="5698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Weeks</a:t>
            </a:r>
            <a:endParaRPr lang="en-US" sz="1100" dirty="0"/>
          </a:p>
        </p:txBody>
      </p:sp>
      <p:sp>
        <p:nvSpPr>
          <p:cNvPr id="121" name="TextBox 120"/>
          <p:cNvSpPr txBox="1"/>
          <p:nvPr/>
        </p:nvSpPr>
        <p:spPr>
          <a:xfrm>
            <a:off x="8215101" y="5310733"/>
            <a:ext cx="458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Days</a:t>
            </a:r>
            <a:endParaRPr lang="en-US" sz="1100" dirty="0"/>
          </a:p>
        </p:txBody>
      </p:sp>
      <p:cxnSp>
        <p:nvCxnSpPr>
          <p:cNvPr id="122" name="Straight Connector 121"/>
          <p:cNvCxnSpPr/>
          <p:nvPr/>
        </p:nvCxnSpPr>
        <p:spPr>
          <a:xfrm>
            <a:off x="8388424" y="260648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8388424" y="3326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8388424" y="40466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8388424" y="47667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>
            <a:off x="5796136" y="188640"/>
            <a:ext cx="323528" cy="360040"/>
            <a:chOff x="5688632" y="-99392"/>
            <a:chExt cx="323528" cy="360040"/>
          </a:xfrm>
        </p:grpSpPr>
        <p:pic>
          <p:nvPicPr>
            <p:cNvPr id="127" name="Picture 126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5695587" y="-64874"/>
              <a:ext cx="309985" cy="260648"/>
            </a:xfrm>
            <a:prstGeom prst="rect">
              <a:avLst/>
            </a:prstGeom>
          </p:spPr>
        </p:pic>
        <p:sp>
          <p:nvSpPr>
            <p:cNvPr id="128" name="Oval 127"/>
            <p:cNvSpPr/>
            <p:nvPr/>
          </p:nvSpPr>
          <p:spPr>
            <a:xfrm>
              <a:off x="5688632" y="-99392"/>
              <a:ext cx="323528" cy="360040"/>
            </a:xfrm>
            <a:prstGeom prst="ellipse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2987824" y="-171400"/>
            <a:ext cx="3096344" cy="3456384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40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6372200" y="188640"/>
            <a:ext cx="2448272" cy="432048"/>
            <a:chOff x="3203848" y="620688"/>
            <a:chExt cx="2448272" cy="432048"/>
          </a:xfrm>
        </p:grpSpPr>
        <p:sp>
          <p:nvSpPr>
            <p:cNvPr id="5" name="Rounded Rectangle 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19872" y="664121"/>
              <a:ext cx="2014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>
                  <a:solidFill>
                    <a:schemeClr val="tx2">
                      <a:lumMod val="75000"/>
                    </a:schemeClr>
                  </a:solidFill>
                </a:rPr>
                <a:t>Consultant Selector</a:t>
              </a:r>
              <a:endParaRPr lang="en-AU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" name="Group 70"/>
          <p:cNvGrpSpPr/>
          <p:nvPr/>
        </p:nvGrpSpPr>
        <p:grpSpPr>
          <a:xfrm>
            <a:off x="683568" y="1461893"/>
            <a:ext cx="1944216" cy="576064"/>
            <a:chOff x="4255392" y="2483368"/>
            <a:chExt cx="2736306" cy="746917"/>
          </a:xfrm>
        </p:grpSpPr>
        <p:sp>
          <p:nvSpPr>
            <p:cNvPr id="26" name="Rounded Rectangle 25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5496" y="142729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9:00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5496" y="222983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9:30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5496" y="2743179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10:00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5496" y="3319243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10:30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5496" y="3967315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11:00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5496" y="447137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11:30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" name="Group 78"/>
          <p:cNvGrpSpPr/>
          <p:nvPr/>
        </p:nvGrpSpPr>
        <p:grpSpPr>
          <a:xfrm>
            <a:off x="3724320" y="188640"/>
            <a:ext cx="919688" cy="432048"/>
            <a:chOff x="3152053" y="620688"/>
            <a:chExt cx="2660910" cy="432048"/>
          </a:xfrm>
        </p:grpSpPr>
        <p:sp>
          <p:nvSpPr>
            <p:cNvPr id="80" name="Rounded Rectangle 7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152053" y="664121"/>
              <a:ext cx="2660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solidFill>
                    <a:schemeClr val="tx2">
                      <a:lumMod val="75000"/>
                    </a:schemeClr>
                  </a:solidFill>
                </a:rPr>
                <a:t>Today</a:t>
              </a:r>
              <a:endParaRPr lang="en-AU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7" name="Group 119"/>
          <p:cNvGrpSpPr/>
          <p:nvPr/>
        </p:nvGrpSpPr>
        <p:grpSpPr>
          <a:xfrm>
            <a:off x="683568" y="3391251"/>
            <a:ext cx="1944216" cy="576064"/>
            <a:chOff x="4255392" y="2483368"/>
            <a:chExt cx="2736306" cy="746917"/>
          </a:xfrm>
        </p:grpSpPr>
        <p:sp>
          <p:nvSpPr>
            <p:cNvPr id="121" name="Rounded Rectangle 120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8" name="Group 124"/>
          <p:cNvGrpSpPr/>
          <p:nvPr/>
        </p:nvGrpSpPr>
        <p:grpSpPr>
          <a:xfrm>
            <a:off x="683568" y="4543379"/>
            <a:ext cx="1944216" cy="576064"/>
            <a:chOff x="4255392" y="2483368"/>
            <a:chExt cx="2736306" cy="746917"/>
          </a:xfrm>
        </p:grpSpPr>
        <p:sp>
          <p:nvSpPr>
            <p:cNvPr id="126" name="Rounded Rectangle 125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9" name="Group 196"/>
          <p:cNvGrpSpPr/>
          <p:nvPr/>
        </p:nvGrpSpPr>
        <p:grpSpPr>
          <a:xfrm>
            <a:off x="3395772" y="188640"/>
            <a:ext cx="300082" cy="432048"/>
            <a:chOff x="3119790" y="1484784"/>
            <a:chExt cx="300082" cy="432048"/>
          </a:xfrm>
        </p:grpSpPr>
        <p:sp>
          <p:nvSpPr>
            <p:cNvPr id="188" name="Rounded Rectangle 187"/>
            <p:cNvSpPr/>
            <p:nvPr/>
          </p:nvSpPr>
          <p:spPr>
            <a:xfrm>
              <a:off x="3137692" y="1484784"/>
              <a:ext cx="270130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3119790" y="152821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b="1" dirty="0" smtClean="0">
                  <a:solidFill>
                    <a:schemeClr val="tx2">
                      <a:lumMod val="75000"/>
                    </a:schemeClr>
                  </a:solidFill>
                </a:rPr>
                <a:t>&lt;</a:t>
              </a:r>
              <a:endParaRPr lang="en-AU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93" name="Rectangle 192"/>
          <p:cNvSpPr/>
          <p:nvPr/>
        </p:nvSpPr>
        <p:spPr>
          <a:xfrm>
            <a:off x="5076618" y="217668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0" name="Group 195"/>
          <p:cNvGrpSpPr/>
          <p:nvPr/>
        </p:nvGrpSpPr>
        <p:grpSpPr>
          <a:xfrm>
            <a:off x="4631958" y="188640"/>
            <a:ext cx="300082" cy="432048"/>
            <a:chOff x="4355976" y="1498845"/>
            <a:chExt cx="300082" cy="432048"/>
          </a:xfrm>
        </p:grpSpPr>
        <p:sp>
          <p:nvSpPr>
            <p:cNvPr id="194" name="Rounded Rectangle 193"/>
            <p:cNvSpPr/>
            <p:nvPr/>
          </p:nvSpPr>
          <p:spPr>
            <a:xfrm>
              <a:off x="4373878" y="1498845"/>
              <a:ext cx="270130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4355976" y="154227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b="1" dirty="0" smtClean="0">
                  <a:solidFill>
                    <a:schemeClr val="tx2">
                      <a:lumMod val="75000"/>
                    </a:schemeClr>
                  </a:solidFill>
                </a:rPr>
                <a:t>&gt;</a:t>
              </a:r>
              <a:endParaRPr lang="en-AU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cxnSp>
        <p:nvCxnSpPr>
          <p:cNvPr id="200" name="Straight Connector 199"/>
          <p:cNvCxnSpPr/>
          <p:nvPr/>
        </p:nvCxnSpPr>
        <p:spPr>
          <a:xfrm>
            <a:off x="179512" y="1427290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/>
        </p:nvCxnSpPr>
        <p:spPr>
          <a:xfrm>
            <a:off x="179512" y="2075362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179512" y="2723434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>
            <a:off x="179512" y="3356992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>
            <a:off x="179512" y="4005064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/>
        </p:nvCxnSpPr>
        <p:spPr>
          <a:xfrm>
            <a:off x="179512" y="4509120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>
            <a:off x="179512" y="5157192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208"/>
          <p:cNvGrpSpPr/>
          <p:nvPr/>
        </p:nvGrpSpPr>
        <p:grpSpPr>
          <a:xfrm>
            <a:off x="683568" y="2167115"/>
            <a:ext cx="1944216" cy="1152128"/>
            <a:chOff x="683568" y="1792561"/>
            <a:chExt cx="1944216" cy="1152128"/>
          </a:xfrm>
        </p:grpSpPr>
        <p:sp>
          <p:nvSpPr>
            <p:cNvPr id="20" name="Rounded Rectangle 19"/>
            <p:cNvSpPr/>
            <p:nvPr/>
          </p:nvSpPr>
          <p:spPr>
            <a:xfrm>
              <a:off x="683568" y="1792561"/>
              <a:ext cx="1944216" cy="115212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3568" y="1792561"/>
              <a:ext cx="16561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John Halliday</a:t>
              </a:r>
              <a:endParaRPr lang="en-AU" sz="12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83568" y="2080593"/>
              <a:ext cx="16561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619672" y="2440633"/>
              <a:ext cx="10081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50" b="1" dirty="0" smtClean="0"/>
                <a:t>Ben n Jerry</a:t>
              </a:r>
              <a:endParaRPr lang="en-AU" sz="1050" b="1" dirty="0"/>
            </a:p>
          </p:txBody>
        </p:sp>
      </p:grpSp>
      <p:grpSp>
        <p:nvGrpSpPr>
          <p:cNvPr id="12" name="Group 70"/>
          <p:cNvGrpSpPr/>
          <p:nvPr/>
        </p:nvGrpSpPr>
        <p:grpSpPr>
          <a:xfrm>
            <a:off x="107504" y="58056"/>
            <a:ext cx="2304255" cy="778656"/>
            <a:chOff x="4255392" y="2483368"/>
            <a:chExt cx="2736305" cy="746917"/>
          </a:xfrm>
        </p:grpSpPr>
        <p:sp>
          <p:nvSpPr>
            <p:cNvPr id="95" name="Rounded Rectangle 94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255392" y="2677703"/>
              <a:ext cx="1111623" cy="236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000" b="1" dirty="0" smtClean="0"/>
                <a:t>Service 1</a:t>
              </a:r>
              <a:endParaRPr lang="en-AU" sz="1000" b="1" dirty="0"/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875589" y="548680"/>
            <a:ext cx="1536171" cy="295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000" b="1" dirty="0" smtClean="0"/>
              <a:t>Consultant Name</a:t>
            </a:r>
            <a:endParaRPr lang="en-AU" sz="1000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1811313" y="47625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000" b="1" dirty="0" smtClean="0"/>
              <a:t>60 M</a:t>
            </a:r>
            <a:endParaRPr lang="en-AU" sz="1000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107505" y="374467"/>
            <a:ext cx="9361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b="1" dirty="0" smtClean="0"/>
              <a:t>Service 2</a:t>
            </a:r>
            <a:endParaRPr lang="en-AU" sz="10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107505" y="489908"/>
            <a:ext cx="9361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b="1" dirty="0" smtClean="0"/>
              <a:t>Service 3</a:t>
            </a:r>
            <a:endParaRPr lang="en-AU" sz="1000" b="1" dirty="0"/>
          </a:p>
        </p:txBody>
      </p:sp>
      <p:grpSp>
        <p:nvGrpSpPr>
          <p:cNvPr id="13" name="Group 102"/>
          <p:cNvGrpSpPr/>
          <p:nvPr/>
        </p:nvGrpSpPr>
        <p:grpSpPr>
          <a:xfrm>
            <a:off x="2699792" y="1461893"/>
            <a:ext cx="1944216" cy="576064"/>
            <a:chOff x="4255392" y="2483368"/>
            <a:chExt cx="2736306" cy="746917"/>
          </a:xfrm>
        </p:grpSpPr>
        <p:sp>
          <p:nvSpPr>
            <p:cNvPr id="104" name="Rounded Rectangle 103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4" name="Group 107"/>
          <p:cNvGrpSpPr/>
          <p:nvPr/>
        </p:nvGrpSpPr>
        <p:grpSpPr>
          <a:xfrm>
            <a:off x="2699792" y="2723434"/>
            <a:ext cx="1944216" cy="576064"/>
            <a:chOff x="4255392" y="2483368"/>
            <a:chExt cx="2736306" cy="746917"/>
          </a:xfrm>
        </p:grpSpPr>
        <p:sp>
          <p:nvSpPr>
            <p:cNvPr id="109" name="Rounded Rectangle 108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5" name="Group 112"/>
          <p:cNvGrpSpPr/>
          <p:nvPr/>
        </p:nvGrpSpPr>
        <p:grpSpPr>
          <a:xfrm>
            <a:off x="2699792" y="4543379"/>
            <a:ext cx="1944216" cy="576064"/>
            <a:chOff x="4255392" y="2483368"/>
            <a:chExt cx="2736306" cy="746917"/>
          </a:xfrm>
        </p:grpSpPr>
        <p:sp>
          <p:nvSpPr>
            <p:cNvPr id="114" name="Rounded Rectangle 113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6" name="Group 117"/>
          <p:cNvGrpSpPr/>
          <p:nvPr/>
        </p:nvGrpSpPr>
        <p:grpSpPr>
          <a:xfrm>
            <a:off x="4788024" y="3391251"/>
            <a:ext cx="1944216" cy="576064"/>
            <a:chOff x="4255392" y="2483368"/>
            <a:chExt cx="2736306" cy="746917"/>
          </a:xfrm>
        </p:grpSpPr>
        <p:sp>
          <p:nvSpPr>
            <p:cNvPr id="119" name="Rounded Rectangle 118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7" name="Group 130"/>
          <p:cNvGrpSpPr/>
          <p:nvPr/>
        </p:nvGrpSpPr>
        <p:grpSpPr>
          <a:xfrm>
            <a:off x="6876256" y="1461893"/>
            <a:ext cx="1944216" cy="576064"/>
            <a:chOff x="4255392" y="2483368"/>
            <a:chExt cx="2736306" cy="746917"/>
          </a:xfrm>
        </p:grpSpPr>
        <p:sp>
          <p:nvSpPr>
            <p:cNvPr id="132" name="Rounded Rectangle 131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8" name="Group 143"/>
          <p:cNvGrpSpPr/>
          <p:nvPr/>
        </p:nvGrpSpPr>
        <p:grpSpPr>
          <a:xfrm>
            <a:off x="6876256" y="3391251"/>
            <a:ext cx="1944216" cy="576064"/>
            <a:chOff x="4255392" y="2483368"/>
            <a:chExt cx="2736306" cy="746917"/>
          </a:xfrm>
        </p:grpSpPr>
        <p:sp>
          <p:nvSpPr>
            <p:cNvPr id="149" name="Rounded Rectangle 148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9" name="Group 152"/>
          <p:cNvGrpSpPr/>
          <p:nvPr/>
        </p:nvGrpSpPr>
        <p:grpSpPr>
          <a:xfrm>
            <a:off x="6876256" y="4543379"/>
            <a:ext cx="1944216" cy="576064"/>
            <a:chOff x="4255392" y="2483368"/>
            <a:chExt cx="2736306" cy="746917"/>
          </a:xfrm>
        </p:grpSpPr>
        <p:sp>
          <p:nvSpPr>
            <p:cNvPr id="154" name="Rounded Rectangle 153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21" name="Group 157"/>
          <p:cNvGrpSpPr/>
          <p:nvPr/>
        </p:nvGrpSpPr>
        <p:grpSpPr>
          <a:xfrm>
            <a:off x="6876256" y="2167115"/>
            <a:ext cx="1944216" cy="1152128"/>
            <a:chOff x="6876256" y="1792561"/>
            <a:chExt cx="1944216" cy="1152128"/>
          </a:xfrm>
        </p:grpSpPr>
        <p:sp>
          <p:nvSpPr>
            <p:cNvPr id="163" name="Rounded Rectangle 162"/>
            <p:cNvSpPr/>
            <p:nvPr/>
          </p:nvSpPr>
          <p:spPr>
            <a:xfrm>
              <a:off x="6876256" y="1792561"/>
              <a:ext cx="1944216" cy="115212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6876256" y="1792561"/>
              <a:ext cx="16561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John Halliday</a:t>
              </a:r>
              <a:endParaRPr lang="en-AU" sz="1200" b="1" dirty="0"/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6876256" y="2080593"/>
              <a:ext cx="16561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6876256" y="2440633"/>
              <a:ext cx="10081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50" b="1" dirty="0" smtClean="0"/>
                <a:t>Ben n Jerry</a:t>
              </a:r>
              <a:endParaRPr lang="en-AU" sz="1050" b="1" dirty="0"/>
            </a:p>
          </p:txBody>
        </p:sp>
      </p:grpSp>
      <p:sp>
        <p:nvSpPr>
          <p:cNvPr id="167" name="TextBox 166"/>
          <p:cNvSpPr txBox="1"/>
          <p:nvPr/>
        </p:nvSpPr>
        <p:spPr>
          <a:xfrm>
            <a:off x="683568" y="9807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Date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1859699" y="9807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Date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3035830" y="9807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Date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4211961" y="9807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Date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5388092" y="9807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Date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6564223" y="9807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Date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7740352" y="9807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Date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H="1">
            <a:off x="1475656" y="980728"/>
            <a:ext cx="72008" cy="511256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>
          <a:xfrm flipH="1">
            <a:off x="2699792" y="980728"/>
            <a:ext cx="72008" cy="511256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 flipH="1">
            <a:off x="3851920" y="980728"/>
            <a:ext cx="72008" cy="511256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 flipH="1">
            <a:off x="4932040" y="980728"/>
            <a:ext cx="72008" cy="511256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/>
        </p:nvCxnSpPr>
        <p:spPr>
          <a:xfrm flipH="1">
            <a:off x="6156176" y="980728"/>
            <a:ext cx="72008" cy="511256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 flipH="1">
            <a:off x="7452320" y="908720"/>
            <a:ext cx="72008" cy="511256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Up Arrow Callout 211"/>
          <p:cNvSpPr/>
          <p:nvPr/>
        </p:nvSpPr>
        <p:spPr>
          <a:xfrm>
            <a:off x="1043608" y="5805264"/>
            <a:ext cx="7488832" cy="914400"/>
          </a:xfrm>
          <a:prstGeom prst="up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Show 7 Days of the week</a:t>
            </a:r>
            <a:endParaRPr lang="en-A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13" name="Line Callout 2 (Border and Accent Bar) 212"/>
          <p:cNvSpPr/>
          <p:nvPr/>
        </p:nvSpPr>
        <p:spPr>
          <a:xfrm>
            <a:off x="-2556792" y="0"/>
            <a:ext cx="1764704" cy="792088"/>
          </a:xfrm>
          <a:prstGeom prst="accentBorderCallout2">
            <a:avLst>
              <a:gd name="adj1" fmla="val 18750"/>
              <a:gd name="adj2" fmla="val -8333"/>
              <a:gd name="adj3" fmla="val -27771"/>
              <a:gd name="adj4" fmla="val 95069"/>
              <a:gd name="adj5" fmla="val 45302"/>
              <a:gd name="adj6" fmla="val 1496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Created Appointment for Reference</a:t>
            </a:r>
            <a:endParaRPr lang="en-AU" dirty="0"/>
          </a:p>
        </p:txBody>
      </p:sp>
      <p:sp>
        <p:nvSpPr>
          <p:cNvPr id="214" name="Line Callout 2 (Border and Accent Bar) 213"/>
          <p:cNvSpPr/>
          <p:nvPr/>
        </p:nvSpPr>
        <p:spPr>
          <a:xfrm>
            <a:off x="-2484784" y="1484784"/>
            <a:ext cx="2088232" cy="1224136"/>
          </a:xfrm>
          <a:prstGeom prst="accentBorderCallout2">
            <a:avLst>
              <a:gd name="adj1" fmla="val 18750"/>
              <a:gd name="adj2" fmla="val -8333"/>
              <a:gd name="adj3" fmla="val -61218"/>
              <a:gd name="adj4" fmla="val 146700"/>
              <a:gd name="adj5" fmla="val 164596"/>
              <a:gd name="adj6" fmla="val 2679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Drag and Drop this appointment in the available time slot</a:t>
            </a:r>
            <a:endParaRPr lang="en-AU" dirty="0"/>
          </a:p>
        </p:txBody>
      </p:sp>
      <p:sp>
        <p:nvSpPr>
          <p:cNvPr id="216" name="Line Callout 2 (Border and Accent Bar) 215"/>
          <p:cNvSpPr/>
          <p:nvPr/>
        </p:nvSpPr>
        <p:spPr>
          <a:xfrm>
            <a:off x="9756576" y="188640"/>
            <a:ext cx="2376264" cy="1872208"/>
          </a:xfrm>
          <a:prstGeom prst="accentBorderCallout2">
            <a:avLst>
              <a:gd name="adj1" fmla="val 18750"/>
              <a:gd name="adj2" fmla="val -8333"/>
              <a:gd name="adj3" fmla="val 20169"/>
              <a:gd name="adj4" fmla="val -31068"/>
              <a:gd name="adj5" fmla="val 13357"/>
              <a:gd name="adj6" fmla="val -441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Calendar of consultants that can offer selected services</a:t>
            </a:r>
          </a:p>
          <a:p>
            <a:pPr algn="ctr"/>
            <a:r>
              <a:rPr lang="en-AU" dirty="0" smtClean="0"/>
              <a:t>(include option to see availability of all </a:t>
            </a:r>
            <a:r>
              <a:rPr lang="en-AU" u="sng" dirty="0" smtClean="0"/>
              <a:t>eligible</a:t>
            </a:r>
            <a:r>
              <a:rPr lang="en-AU" dirty="0" smtClean="0"/>
              <a:t> consultants </a:t>
            </a:r>
            <a:endParaRPr lang="en-AU" dirty="0"/>
          </a:p>
        </p:txBody>
      </p:sp>
      <p:sp>
        <p:nvSpPr>
          <p:cNvPr id="217" name="Line Callout 2 (Border and Accent Bar) 216"/>
          <p:cNvSpPr/>
          <p:nvPr/>
        </p:nvSpPr>
        <p:spPr>
          <a:xfrm>
            <a:off x="9684568" y="2780928"/>
            <a:ext cx="2664296" cy="2592288"/>
          </a:xfrm>
          <a:prstGeom prst="accentBorderCallout2">
            <a:avLst>
              <a:gd name="adj1" fmla="val 18750"/>
              <a:gd name="adj2" fmla="val -8333"/>
              <a:gd name="adj3" fmla="val -72553"/>
              <a:gd name="adj4" fmla="val -37196"/>
              <a:gd name="adj5" fmla="val -88546"/>
              <a:gd name="adj6" fmla="val -582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Default consultant would be the one used by the customer  for this appointment</a:t>
            </a:r>
          </a:p>
          <a:p>
            <a:pPr algn="ctr"/>
            <a:endParaRPr lang="en-AU" dirty="0" smtClean="0"/>
          </a:p>
          <a:p>
            <a:pPr algn="ctr"/>
            <a:r>
              <a:rPr lang="en-AU" dirty="0" smtClean="0"/>
              <a:t>Allow to see other consultants who can deliver the selected services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2708920"/>
            <a:ext cx="82809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Next Appointment booked for </a:t>
            </a:r>
          </a:p>
          <a:p>
            <a:pPr algn="ctr"/>
            <a:r>
              <a:rPr lang="en-US" sz="3600" b="1" dirty="0" smtClean="0"/>
              <a:t>01/01/01 @ 00:00 hrs </a:t>
            </a:r>
          </a:p>
          <a:p>
            <a:pPr algn="ctr"/>
            <a:r>
              <a:rPr lang="en-US" sz="3200" dirty="0" smtClean="0"/>
              <a:t>with </a:t>
            </a:r>
            <a:r>
              <a:rPr lang="en-US" sz="3200" i="1" dirty="0" smtClean="0"/>
              <a:t>Consultant Name</a:t>
            </a:r>
            <a:endParaRPr lang="en-US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450912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Service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1, </a:t>
            </a:r>
            <a:r>
              <a:rPr lang="en-US" sz="2400" dirty="0" smtClean="0">
                <a:solidFill>
                  <a:srgbClr val="00B050"/>
                </a:solidFill>
              </a:rPr>
              <a:t>Service 2, Service 3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764704"/>
            <a:ext cx="6048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Thank You  </a:t>
            </a:r>
          </a:p>
          <a:p>
            <a:pPr algn="ctr"/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Customer</a:t>
            </a:r>
            <a:r>
              <a:rPr lang="en-US" sz="48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400" b="1" i="1" dirty="0" smtClean="0">
                <a:solidFill>
                  <a:schemeClr val="accent1">
                    <a:lumMod val="75000"/>
                  </a:schemeClr>
                </a:solidFill>
              </a:rPr>
              <a:t>First Name</a:t>
            </a:r>
            <a:endParaRPr lang="en-US" sz="4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" name="Group 103"/>
          <p:cNvGrpSpPr/>
          <p:nvPr/>
        </p:nvGrpSpPr>
        <p:grpSpPr>
          <a:xfrm>
            <a:off x="3059832" y="5373216"/>
            <a:ext cx="3438957" cy="854567"/>
            <a:chOff x="3203848" y="620688"/>
            <a:chExt cx="2482478" cy="432048"/>
          </a:xfrm>
        </p:grpSpPr>
        <p:sp>
          <p:nvSpPr>
            <p:cNvPr id="8" name="Rounded Rectangle 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46764" y="687411"/>
              <a:ext cx="2439562" cy="2956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3200" b="1" dirty="0" smtClean="0">
                  <a:solidFill>
                    <a:schemeClr val="bg1"/>
                  </a:solidFill>
                </a:rPr>
                <a:t>Done</a:t>
              </a:r>
              <a:endParaRPr lang="en-AU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103"/>
          <p:cNvGrpSpPr/>
          <p:nvPr/>
        </p:nvGrpSpPr>
        <p:grpSpPr>
          <a:xfrm>
            <a:off x="251520" y="5877272"/>
            <a:ext cx="1368152" cy="504056"/>
            <a:chOff x="3203848" y="620688"/>
            <a:chExt cx="2482478" cy="432048"/>
          </a:xfrm>
        </p:grpSpPr>
        <p:sp>
          <p:nvSpPr>
            <p:cNvPr id="11" name="Rounded Rectangle 10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46762" y="685720"/>
              <a:ext cx="2439564" cy="34295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000" dirty="0" smtClean="0">
                  <a:solidFill>
                    <a:schemeClr val="bg1"/>
                  </a:solidFill>
                </a:rPr>
                <a:t>Back</a:t>
              </a:r>
              <a:endParaRPr lang="en-AU" sz="11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New Appointment Creation Process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372200" y="188640"/>
            <a:ext cx="2448272" cy="432048"/>
            <a:chOff x="3203848" y="620688"/>
            <a:chExt cx="2448272" cy="432048"/>
          </a:xfrm>
        </p:grpSpPr>
        <p:sp>
          <p:nvSpPr>
            <p:cNvPr id="5" name="Rounded Rectangle 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19872" y="664121"/>
              <a:ext cx="2014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>
                  <a:solidFill>
                    <a:schemeClr val="tx2">
                      <a:lumMod val="75000"/>
                    </a:schemeClr>
                  </a:solidFill>
                </a:rPr>
                <a:t>Consultant Selector</a:t>
              </a:r>
              <a:endParaRPr lang="en-AU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89484" y="246931"/>
            <a:ext cx="1180703" cy="278507"/>
            <a:chOff x="3152053" y="579233"/>
            <a:chExt cx="2500067" cy="473503"/>
          </a:xfrm>
        </p:grpSpPr>
        <p:sp>
          <p:nvSpPr>
            <p:cNvPr id="8" name="Rounded Rectangle 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152053" y="579233"/>
              <a:ext cx="1757230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Search Customer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683568" y="1087339"/>
            <a:ext cx="1944216" cy="576064"/>
            <a:chOff x="4255392" y="2483368"/>
            <a:chExt cx="2736306" cy="746917"/>
          </a:xfrm>
        </p:grpSpPr>
        <p:sp>
          <p:nvSpPr>
            <p:cNvPr id="26" name="Rounded Rectangle 25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5496" y="1052736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9:00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5496" y="1855277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9:30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5496" y="2368625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10:00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5496" y="2944689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10:30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-1908720" y="2708920"/>
            <a:ext cx="609940" cy="461665"/>
            <a:chOff x="467544" y="332656"/>
            <a:chExt cx="932478" cy="769442"/>
          </a:xfrm>
        </p:grpSpPr>
        <p:pic>
          <p:nvPicPr>
            <p:cNvPr id="53" name="Picture 52" descr="profile.png"/>
            <p:cNvPicPr>
              <a:picLocks noChangeAspect="1"/>
            </p:cNvPicPr>
            <p:nvPr/>
          </p:nvPicPr>
          <p:blipFill>
            <a:blip r:embed="rId3" cstate="print"/>
            <a:srcRect l="16694" t="7692" r="16530" b="7692"/>
            <a:stretch>
              <a:fillRect/>
            </a:stretch>
          </p:blipFill>
          <p:spPr>
            <a:xfrm>
              <a:off x="467544" y="476672"/>
              <a:ext cx="628433" cy="576064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899593" y="332656"/>
              <a:ext cx="500429" cy="769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2400" dirty="0" smtClean="0">
                  <a:solidFill>
                    <a:schemeClr val="accent1">
                      <a:lumMod val="75000"/>
                    </a:schemeClr>
                  </a:solidFill>
                </a:rPr>
                <a:t>?</a:t>
              </a:r>
              <a:endParaRPr lang="en-AU" sz="24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35496" y="359276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11:00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5496" y="4096817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11:30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3724320" y="188640"/>
            <a:ext cx="864096" cy="432048"/>
            <a:chOff x="3152053" y="620688"/>
            <a:chExt cx="2500067" cy="432048"/>
          </a:xfrm>
        </p:grpSpPr>
        <p:sp>
          <p:nvSpPr>
            <p:cNvPr id="80" name="Rounded Rectangle 7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152053" y="664121"/>
              <a:ext cx="1032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>
                  <a:solidFill>
                    <a:schemeClr val="tx2">
                      <a:lumMod val="75000"/>
                    </a:schemeClr>
                  </a:solidFill>
                </a:rPr>
                <a:t>Today</a:t>
              </a:r>
              <a:endParaRPr lang="en-AU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683568" y="3016697"/>
            <a:ext cx="1944216" cy="576064"/>
            <a:chOff x="4255392" y="2483368"/>
            <a:chExt cx="2736306" cy="746917"/>
          </a:xfrm>
        </p:grpSpPr>
        <p:sp>
          <p:nvSpPr>
            <p:cNvPr id="121" name="Rounded Rectangle 120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683568" y="4168825"/>
            <a:ext cx="1944216" cy="576064"/>
            <a:chOff x="4255392" y="2483368"/>
            <a:chExt cx="2736306" cy="746917"/>
          </a:xfrm>
        </p:grpSpPr>
        <p:sp>
          <p:nvSpPr>
            <p:cNvPr id="126" name="Rounded Rectangle 125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2699792" y="1087339"/>
            <a:ext cx="1944216" cy="576064"/>
            <a:chOff x="4255392" y="2483368"/>
            <a:chExt cx="2736306" cy="746917"/>
          </a:xfrm>
        </p:grpSpPr>
        <p:sp>
          <p:nvSpPr>
            <p:cNvPr id="135" name="Rounded Rectangle 134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2699792" y="2348880"/>
            <a:ext cx="1944216" cy="576064"/>
            <a:chOff x="4255392" y="2483368"/>
            <a:chExt cx="2736306" cy="746917"/>
          </a:xfrm>
        </p:grpSpPr>
        <p:sp>
          <p:nvSpPr>
            <p:cNvPr id="140" name="Rounded Rectangle 139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2699792" y="4168825"/>
            <a:ext cx="1944216" cy="576064"/>
            <a:chOff x="4255392" y="2483368"/>
            <a:chExt cx="2736306" cy="746917"/>
          </a:xfrm>
        </p:grpSpPr>
        <p:sp>
          <p:nvSpPr>
            <p:cNvPr id="145" name="Rounded Rectangle 144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4788024" y="3016697"/>
            <a:ext cx="1944216" cy="576064"/>
            <a:chOff x="4255392" y="2483368"/>
            <a:chExt cx="2736306" cy="746917"/>
          </a:xfrm>
        </p:grpSpPr>
        <p:sp>
          <p:nvSpPr>
            <p:cNvPr id="159" name="Rounded Rectangle 158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72" name="Group 171"/>
          <p:cNvGrpSpPr/>
          <p:nvPr/>
        </p:nvGrpSpPr>
        <p:grpSpPr>
          <a:xfrm>
            <a:off x="6876256" y="1087339"/>
            <a:ext cx="1944216" cy="576064"/>
            <a:chOff x="4255392" y="2483368"/>
            <a:chExt cx="2736306" cy="746917"/>
          </a:xfrm>
        </p:grpSpPr>
        <p:sp>
          <p:nvSpPr>
            <p:cNvPr id="173" name="Rounded Rectangle 172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876256" y="3016697"/>
            <a:ext cx="1944216" cy="576064"/>
            <a:chOff x="4255392" y="2483368"/>
            <a:chExt cx="2736306" cy="746917"/>
          </a:xfrm>
        </p:grpSpPr>
        <p:sp>
          <p:nvSpPr>
            <p:cNvPr id="178" name="Rounded Rectangle 177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876256" y="4168825"/>
            <a:ext cx="1944216" cy="576064"/>
            <a:chOff x="4255392" y="2483368"/>
            <a:chExt cx="2736306" cy="746917"/>
          </a:xfrm>
        </p:grpSpPr>
        <p:sp>
          <p:nvSpPr>
            <p:cNvPr id="183" name="Rounded Rectangle 182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97" name="Group 196"/>
          <p:cNvGrpSpPr/>
          <p:nvPr/>
        </p:nvGrpSpPr>
        <p:grpSpPr>
          <a:xfrm>
            <a:off x="3395772" y="188640"/>
            <a:ext cx="300082" cy="432048"/>
            <a:chOff x="3119790" y="1484784"/>
            <a:chExt cx="300082" cy="432048"/>
          </a:xfrm>
        </p:grpSpPr>
        <p:sp>
          <p:nvSpPr>
            <p:cNvPr id="188" name="Rounded Rectangle 187"/>
            <p:cNvSpPr/>
            <p:nvPr/>
          </p:nvSpPr>
          <p:spPr>
            <a:xfrm>
              <a:off x="3137692" y="1484784"/>
              <a:ext cx="270130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3119790" y="152821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b="1" dirty="0" smtClean="0">
                  <a:solidFill>
                    <a:schemeClr val="tx2">
                      <a:lumMod val="75000"/>
                    </a:schemeClr>
                  </a:solidFill>
                </a:rPr>
                <a:t>&lt;</a:t>
              </a:r>
              <a:endParaRPr lang="en-AU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93" name="Rectangle 192"/>
          <p:cNvSpPr/>
          <p:nvPr/>
        </p:nvSpPr>
        <p:spPr>
          <a:xfrm>
            <a:off x="5076618" y="217668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96" name="Group 195"/>
          <p:cNvGrpSpPr/>
          <p:nvPr/>
        </p:nvGrpSpPr>
        <p:grpSpPr>
          <a:xfrm>
            <a:off x="4631958" y="188640"/>
            <a:ext cx="300082" cy="432048"/>
            <a:chOff x="4355976" y="1498845"/>
            <a:chExt cx="300082" cy="432048"/>
          </a:xfrm>
        </p:grpSpPr>
        <p:sp>
          <p:nvSpPr>
            <p:cNvPr id="194" name="Rounded Rectangle 193"/>
            <p:cNvSpPr/>
            <p:nvPr/>
          </p:nvSpPr>
          <p:spPr>
            <a:xfrm>
              <a:off x="4373878" y="1498845"/>
              <a:ext cx="270130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4355976" y="154227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b="1" dirty="0" smtClean="0">
                  <a:solidFill>
                    <a:schemeClr val="tx2">
                      <a:lumMod val="75000"/>
                    </a:schemeClr>
                  </a:solidFill>
                </a:rPr>
                <a:t>&gt;</a:t>
              </a:r>
              <a:endParaRPr lang="en-AU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cxnSp>
        <p:nvCxnSpPr>
          <p:cNvPr id="200" name="Straight Connector 199"/>
          <p:cNvCxnSpPr/>
          <p:nvPr/>
        </p:nvCxnSpPr>
        <p:spPr>
          <a:xfrm>
            <a:off x="179512" y="1052736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/>
        </p:nvCxnSpPr>
        <p:spPr>
          <a:xfrm>
            <a:off x="179512" y="1700808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179512" y="2348880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>
            <a:off x="179512" y="2982438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>
            <a:off x="179512" y="3630510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/>
        </p:nvCxnSpPr>
        <p:spPr>
          <a:xfrm>
            <a:off x="179512" y="4134566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>
            <a:off x="179512" y="4782638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8" name="Group 207"/>
          <p:cNvGrpSpPr/>
          <p:nvPr/>
        </p:nvGrpSpPr>
        <p:grpSpPr>
          <a:xfrm>
            <a:off x="6876256" y="1792561"/>
            <a:ext cx="1944216" cy="1152128"/>
            <a:chOff x="6876256" y="1792561"/>
            <a:chExt cx="1944216" cy="1152128"/>
          </a:xfrm>
        </p:grpSpPr>
        <p:sp>
          <p:nvSpPr>
            <p:cNvPr id="168" name="Rounded Rectangle 167"/>
            <p:cNvSpPr/>
            <p:nvPr/>
          </p:nvSpPr>
          <p:spPr>
            <a:xfrm>
              <a:off x="6876256" y="1792561"/>
              <a:ext cx="1944216" cy="115212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6876256" y="1792561"/>
              <a:ext cx="16561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John Halliday</a:t>
              </a:r>
              <a:endParaRPr lang="en-AU" sz="1200" b="1" dirty="0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6876256" y="2080593"/>
              <a:ext cx="16561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6876256" y="2440633"/>
              <a:ext cx="10081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50" b="1" dirty="0" smtClean="0"/>
                <a:t>Ben n Jerry</a:t>
              </a:r>
              <a:endParaRPr lang="en-AU" sz="1050" b="1" dirty="0"/>
            </a:p>
          </p:txBody>
        </p:sp>
      </p:grpSp>
      <p:grpSp>
        <p:nvGrpSpPr>
          <p:cNvPr id="209" name="Group 208"/>
          <p:cNvGrpSpPr/>
          <p:nvPr/>
        </p:nvGrpSpPr>
        <p:grpSpPr>
          <a:xfrm>
            <a:off x="683568" y="1792561"/>
            <a:ext cx="1944216" cy="1152128"/>
            <a:chOff x="683568" y="1792561"/>
            <a:chExt cx="1944216" cy="1152128"/>
          </a:xfrm>
        </p:grpSpPr>
        <p:sp>
          <p:nvSpPr>
            <p:cNvPr id="20" name="Rounded Rectangle 19"/>
            <p:cNvSpPr/>
            <p:nvPr/>
          </p:nvSpPr>
          <p:spPr>
            <a:xfrm>
              <a:off x="683568" y="1792561"/>
              <a:ext cx="1944216" cy="115212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3568" y="1792561"/>
              <a:ext cx="16561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John Halliday</a:t>
              </a:r>
              <a:endParaRPr lang="en-AU" sz="12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83568" y="2080593"/>
              <a:ext cx="16561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619672" y="2440633"/>
              <a:ext cx="10081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50" b="1" dirty="0" smtClean="0"/>
                <a:t>Ben n Jerry</a:t>
              </a:r>
              <a:endParaRPr lang="en-AU" sz="1050" b="1" dirty="0"/>
            </a:p>
          </p:txBody>
        </p:sp>
      </p:grpSp>
      <p:sp>
        <p:nvSpPr>
          <p:cNvPr id="211" name="5-Point Star 210"/>
          <p:cNvSpPr/>
          <p:nvPr/>
        </p:nvSpPr>
        <p:spPr>
          <a:xfrm>
            <a:off x="171312" y="161344"/>
            <a:ext cx="467544" cy="5040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4" name="Line Callout 2 (Accent Bar) 213"/>
          <p:cNvSpPr/>
          <p:nvPr/>
        </p:nvSpPr>
        <p:spPr>
          <a:xfrm>
            <a:off x="-2196752" y="476672"/>
            <a:ext cx="2016224" cy="504056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7464"/>
              <a:gd name="adj6" fmla="val 1279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Create New Appointment</a:t>
            </a:r>
            <a:endParaRPr lang="en-AU" dirty="0"/>
          </a:p>
        </p:txBody>
      </p:sp>
      <p:sp>
        <p:nvSpPr>
          <p:cNvPr id="215" name="Line Callout 2 (Accent Bar) 214"/>
          <p:cNvSpPr/>
          <p:nvPr/>
        </p:nvSpPr>
        <p:spPr>
          <a:xfrm>
            <a:off x="9684568" y="836712"/>
            <a:ext cx="1296144" cy="504056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2446"/>
              <a:gd name="adj6" fmla="val -3419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Calendar Button</a:t>
            </a:r>
            <a:endParaRPr lang="en-A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516216" y="694438"/>
            <a:ext cx="2232248" cy="338554"/>
            <a:chOff x="683568" y="1753072"/>
            <a:chExt cx="2232248" cy="338554"/>
          </a:xfrm>
        </p:grpSpPr>
        <p:sp>
          <p:nvSpPr>
            <p:cNvPr id="4" name="Rectangle 3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Name1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6516216" y="406405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Services</a:t>
            </a:r>
            <a:endParaRPr lang="en-AU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68344" y="412198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Classes</a:t>
            </a:r>
            <a:endParaRPr lang="en-AU" dirty="0">
              <a:solidFill>
                <a:schemeClr val="tx2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516216" y="987406"/>
            <a:ext cx="2232248" cy="338554"/>
            <a:chOff x="683568" y="1753072"/>
            <a:chExt cx="2232248" cy="338554"/>
          </a:xfrm>
        </p:grpSpPr>
        <p:sp>
          <p:nvSpPr>
            <p:cNvPr id="19" name="Rectangle 18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Name2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516216" y="1280374"/>
            <a:ext cx="2232248" cy="338554"/>
            <a:chOff x="683568" y="1753072"/>
            <a:chExt cx="2232248" cy="338554"/>
          </a:xfrm>
        </p:grpSpPr>
        <p:sp>
          <p:nvSpPr>
            <p:cNvPr id="22" name="Rectangle 21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Name3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516216" y="1573342"/>
            <a:ext cx="2232248" cy="338554"/>
            <a:chOff x="683568" y="1753072"/>
            <a:chExt cx="2232248" cy="338554"/>
          </a:xfrm>
        </p:grpSpPr>
        <p:sp>
          <p:nvSpPr>
            <p:cNvPr id="25" name="Rectangle 24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Name4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516216" y="1866310"/>
            <a:ext cx="2232248" cy="338554"/>
            <a:chOff x="683568" y="1753072"/>
            <a:chExt cx="2232248" cy="338554"/>
          </a:xfrm>
        </p:grpSpPr>
        <p:sp>
          <p:nvSpPr>
            <p:cNvPr id="28" name="Rectangle 27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92763" y="1753072"/>
              <a:ext cx="20230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>
                  <a:solidFill>
                    <a:schemeClr val="tx2">
                      <a:lumMod val="75000"/>
                    </a:schemeClr>
                  </a:solidFill>
                </a:rPr>
                <a:t>Service Name5</a:t>
              </a:r>
              <a:endParaRPr lang="en-AU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7668344" y="395086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Classes</a:t>
            </a:r>
            <a:endParaRPr lang="en-AU" dirty="0">
              <a:solidFill>
                <a:schemeClr val="tx2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175273" y="260648"/>
            <a:ext cx="1180703" cy="278507"/>
            <a:chOff x="3152053" y="579233"/>
            <a:chExt cx="2500067" cy="473503"/>
          </a:xfrm>
        </p:grpSpPr>
        <p:sp>
          <p:nvSpPr>
            <p:cNvPr id="32" name="Rounded Rectangle 3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152053" y="579233"/>
              <a:ext cx="1820953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First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427984" y="260648"/>
            <a:ext cx="1180703" cy="278507"/>
            <a:chOff x="3152053" y="579233"/>
            <a:chExt cx="2500067" cy="473503"/>
          </a:xfrm>
        </p:grpSpPr>
        <p:sp>
          <p:nvSpPr>
            <p:cNvPr id="35" name="Rounded Rectangle 3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52053" y="579233"/>
              <a:ext cx="178239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Last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131840" y="620688"/>
            <a:ext cx="1512168" cy="360040"/>
            <a:chOff x="3152053" y="579233"/>
            <a:chExt cx="2500067" cy="473503"/>
          </a:xfrm>
        </p:grpSpPr>
        <p:sp>
          <p:nvSpPr>
            <p:cNvPr id="38" name="Rounded Rectangle 3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52053" y="579233"/>
              <a:ext cx="176732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Telephone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131840" y="1036658"/>
            <a:ext cx="2520280" cy="360040"/>
            <a:chOff x="3152053" y="579233"/>
            <a:chExt cx="2500067" cy="473503"/>
          </a:xfrm>
        </p:grpSpPr>
        <p:sp>
          <p:nvSpPr>
            <p:cNvPr id="41" name="Rounded Rectangle 40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152053" y="579233"/>
              <a:ext cx="1117392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Email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131840" y="1452628"/>
            <a:ext cx="2520280" cy="360040"/>
            <a:chOff x="3152053" y="579233"/>
            <a:chExt cx="2500067" cy="473503"/>
          </a:xfrm>
        </p:grpSpPr>
        <p:sp>
          <p:nvSpPr>
            <p:cNvPr id="44" name="Rounded Rectangle 43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1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131840" y="1868598"/>
            <a:ext cx="2520280" cy="336266"/>
            <a:chOff x="3152053" y="579233"/>
            <a:chExt cx="2500067" cy="473503"/>
          </a:xfrm>
        </p:grpSpPr>
        <p:sp>
          <p:nvSpPr>
            <p:cNvPr id="47" name="Rounded Rectangle 46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2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131840" y="2255261"/>
            <a:ext cx="2520280" cy="352344"/>
            <a:chOff x="3152053" y="579233"/>
            <a:chExt cx="2500067" cy="473503"/>
          </a:xfrm>
        </p:grpSpPr>
        <p:sp>
          <p:nvSpPr>
            <p:cNvPr id="50" name="Rounded Rectangle 4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152053" y="579233"/>
              <a:ext cx="133123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Suburb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131840" y="2653931"/>
            <a:ext cx="2520280" cy="360040"/>
            <a:chOff x="3152053" y="579233"/>
            <a:chExt cx="2500067" cy="473503"/>
          </a:xfrm>
        </p:grpSpPr>
        <p:sp>
          <p:nvSpPr>
            <p:cNvPr id="53" name="Rounded Rectangle 5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152053" y="579233"/>
              <a:ext cx="171478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Post Code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9512" y="188640"/>
            <a:ext cx="2520280" cy="360040"/>
            <a:chOff x="3152053" y="579233"/>
            <a:chExt cx="2500067" cy="473503"/>
          </a:xfrm>
        </p:grpSpPr>
        <p:sp>
          <p:nvSpPr>
            <p:cNvPr id="56" name="Rounded Rectangle 5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152053" y="579233"/>
              <a:ext cx="983983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Search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687441" y="603680"/>
            <a:ext cx="1180703" cy="377048"/>
            <a:chOff x="3152053" y="579233"/>
            <a:chExt cx="2500067" cy="473503"/>
          </a:xfrm>
        </p:grpSpPr>
        <p:sp>
          <p:nvSpPr>
            <p:cNvPr id="68" name="Rounded Rectangle 6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152053" y="579233"/>
              <a:ext cx="2020672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Year of Birth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79512" y="692696"/>
            <a:ext cx="2736304" cy="792088"/>
            <a:chOff x="179512" y="692696"/>
            <a:chExt cx="2736304" cy="792088"/>
          </a:xfrm>
        </p:grpSpPr>
        <p:grpSp>
          <p:nvGrpSpPr>
            <p:cNvPr id="58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59" name="Rounded Rectangle 58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71" name="Picture 70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74" name="Group 73"/>
          <p:cNvGrpSpPr/>
          <p:nvPr/>
        </p:nvGrpSpPr>
        <p:grpSpPr>
          <a:xfrm>
            <a:off x="179512" y="1544791"/>
            <a:ext cx="2736304" cy="792088"/>
            <a:chOff x="179512" y="692696"/>
            <a:chExt cx="2736304" cy="792088"/>
          </a:xfrm>
        </p:grpSpPr>
        <p:grpSp>
          <p:nvGrpSpPr>
            <p:cNvPr id="75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77" name="Rounded Rectangle 76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76" name="Picture 75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80" name="Group 79"/>
          <p:cNvGrpSpPr/>
          <p:nvPr/>
        </p:nvGrpSpPr>
        <p:grpSpPr>
          <a:xfrm>
            <a:off x="179512" y="2396886"/>
            <a:ext cx="2736304" cy="792088"/>
            <a:chOff x="179512" y="692696"/>
            <a:chExt cx="2736304" cy="792088"/>
          </a:xfrm>
        </p:grpSpPr>
        <p:grpSp>
          <p:nvGrpSpPr>
            <p:cNvPr id="81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83" name="Rounded Rectangle 82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82" name="Picture 81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86" name="Group 85"/>
          <p:cNvGrpSpPr/>
          <p:nvPr/>
        </p:nvGrpSpPr>
        <p:grpSpPr>
          <a:xfrm>
            <a:off x="179512" y="3248981"/>
            <a:ext cx="2736304" cy="792088"/>
            <a:chOff x="179512" y="692696"/>
            <a:chExt cx="2736304" cy="792088"/>
          </a:xfrm>
        </p:grpSpPr>
        <p:grpSp>
          <p:nvGrpSpPr>
            <p:cNvPr id="87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89" name="Rounded Rectangle 88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88" name="Picture 87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92" name="Group 91"/>
          <p:cNvGrpSpPr/>
          <p:nvPr/>
        </p:nvGrpSpPr>
        <p:grpSpPr>
          <a:xfrm>
            <a:off x="179512" y="4101076"/>
            <a:ext cx="2736304" cy="792088"/>
            <a:chOff x="179512" y="692696"/>
            <a:chExt cx="2736304" cy="792088"/>
          </a:xfrm>
        </p:grpSpPr>
        <p:grpSp>
          <p:nvGrpSpPr>
            <p:cNvPr id="93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95" name="Rounded Rectangle 94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94" name="Picture 93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98" name="Group 97"/>
          <p:cNvGrpSpPr/>
          <p:nvPr/>
        </p:nvGrpSpPr>
        <p:grpSpPr>
          <a:xfrm>
            <a:off x="179512" y="4953171"/>
            <a:ext cx="2736304" cy="792088"/>
            <a:chOff x="179512" y="692696"/>
            <a:chExt cx="2736304" cy="792088"/>
          </a:xfrm>
        </p:grpSpPr>
        <p:grpSp>
          <p:nvGrpSpPr>
            <p:cNvPr id="99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101" name="Rounded Rectangle 100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100" name="Picture 99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128" name="Group 127"/>
          <p:cNvGrpSpPr/>
          <p:nvPr/>
        </p:nvGrpSpPr>
        <p:grpSpPr>
          <a:xfrm>
            <a:off x="179512" y="5805264"/>
            <a:ext cx="2736304" cy="792088"/>
            <a:chOff x="179512" y="692696"/>
            <a:chExt cx="2736304" cy="792088"/>
          </a:xfrm>
        </p:grpSpPr>
        <p:grpSp>
          <p:nvGrpSpPr>
            <p:cNvPr id="129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131" name="Rounded Rectangle 130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1403648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First Last </a:t>
                </a:r>
                <a:endParaRPr lang="en-AU" b="1" dirty="0"/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1403648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</p:grpSp>
        <p:pic>
          <p:nvPicPr>
            <p:cNvPr id="130" name="Picture 129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grpSp>
        <p:nvGrpSpPr>
          <p:cNvPr id="134" name="Group 133"/>
          <p:cNvGrpSpPr/>
          <p:nvPr/>
        </p:nvGrpSpPr>
        <p:grpSpPr>
          <a:xfrm>
            <a:off x="3052335" y="3139592"/>
            <a:ext cx="4037426" cy="3385752"/>
            <a:chOff x="3114988" y="562080"/>
            <a:chExt cx="2448272" cy="432048"/>
          </a:xfrm>
        </p:grpSpPr>
        <p:sp>
          <p:nvSpPr>
            <p:cNvPr id="135" name="Rounded Rectangle 134"/>
            <p:cNvSpPr/>
            <p:nvPr/>
          </p:nvSpPr>
          <p:spPr>
            <a:xfrm>
              <a:off x="3114988" y="562080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3246992" y="634939"/>
              <a:ext cx="569636" cy="53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37" name="TextBox 136"/>
          <p:cNvSpPr txBox="1"/>
          <p:nvPr/>
        </p:nvSpPr>
        <p:spPr>
          <a:xfrm>
            <a:off x="3178166" y="3222745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Notes: 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8" name="Line Callout 2 (Border and Accent Bar) 137"/>
          <p:cNvSpPr/>
          <p:nvPr/>
        </p:nvSpPr>
        <p:spPr>
          <a:xfrm>
            <a:off x="-2556792" y="404664"/>
            <a:ext cx="2088232" cy="1224136"/>
          </a:xfrm>
          <a:prstGeom prst="accentBorderCallout2">
            <a:avLst>
              <a:gd name="adj1" fmla="val 18750"/>
              <a:gd name="adj2" fmla="val -8333"/>
              <a:gd name="adj3" fmla="val -19123"/>
              <a:gd name="adj4" fmla="val 81617"/>
              <a:gd name="adj5" fmla="val -8144"/>
              <a:gd name="adj6" fmla="val 1296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Search for Customer Name and/or Mobile number</a:t>
            </a:r>
            <a:endParaRPr lang="en-AU" dirty="0"/>
          </a:p>
        </p:txBody>
      </p:sp>
      <p:grpSp>
        <p:nvGrpSpPr>
          <p:cNvPr id="104" name="Group 103"/>
          <p:cNvGrpSpPr/>
          <p:nvPr/>
        </p:nvGrpSpPr>
        <p:grpSpPr>
          <a:xfrm>
            <a:off x="7524328" y="6309320"/>
            <a:ext cx="1180703" cy="278507"/>
            <a:chOff x="3152053" y="579233"/>
            <a:chExt cx="2500067" cy="473503"/>
          </a:xfrm>
        </p:grpSpPr>
        <p:sp>
          <p:nvSpPr>
            <p:cNvPr id="105" name="Rounded Rectangle 10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3152053" y="579233"/>
              <a:ext cx="2439561" cy="470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dirty="0" smtClean="0">
                  <a:solidFill>
                    <a:schemeClr val="bg1"/>
                  </a:solidFill>
                </a:rPr>
                <a:t>Next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7" name="Line Callout 2 (Border and Accent Bar) 106"/>
          <p:cNvSpPr/>
          <p:nvPr/>
        </p:nvSpPr>
        <p:spPr>
          <a:xfrm>
            <a:off x="-2628800" y="1844824"/>
            <a:ext cx="2088232" cy="2160240"/>
          </a:xfrm>
          <a:prstGeom prst="accentBorderCallout2">
            <a:avLst>
              <a:gd name="adj1" fmla="val 18750"/>
              <a:gd name="adj2" fmla="val -8333"/>
              <a:gd name="adj3" fmla="val -1284"/>
              <a:gd name="adj4" fmla="val 111644"/>
              <a:gd name="adj5" fmla="val -3645"/>
              <a:gd name="adj6" fmla="val 1651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Search results based on name/ </a:t>
            </a:r>
            <a:r>
              <a:rPr lang="en-AU" dirty="0" err="1" smtClean="0"/>
              <a:t>tel</a:t>
            </a:r>
            <a:r>
              <a:rPr lang="en-AU" dirty="0" smtClean="0"/>
              <a:t> # entered.</a:t>
            </a:r>
          </a:p>
          <a:p>
            <a:pPr algn="ctr"/>
            <a:endParaRPr lang="en-AU" dirty="0"/>
          </a:p>
          <a:p>
            <a:pPr algn="ctr"/>
            <a:r>
              <a:rPr lang="en-AU" dirty="0" smtClean="0"/>
              <a:t>This list doesn’t disappear even after selection </a:t>
            </a:r>
            <a:endParaRPr lang="en-AU" dirty="0"/>
          </a:p>
        </p:txBody>
      </p:sp>
      <p:sp>
        <p:nvSpPr>
          <p:cNvPr id="108" name="Line Callout 2 (Border and Accent Bar) 107"/>
          <p:cNvSpPr/>
          <p:nvPr/>
        </p:nvSpPr>
        <p:spPr>
          <a:xfrm>
            <a:off x="-2556792" y="4365104"/>
            <a:ext cx="2088232" cy="1224136"/>
          </a:xfrm>
          <a:prstGeom prst="accentBorderCallout2">
            <a:avLst>
              <a:gd name="adj1" fmla="val 18750"/>
              <a:gd name="adj2" fmla="val -8333"/>
              <a:gd name="adj3" fmla="val -64394"/>
              <a:gd name="adj4" fmla="val 234950"/>
              <a:gd name="adj5" fmla="val -251477"/>
              <a:gd name="adj6" fmla="val 2955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Selecting the name populates the fields in the centre.</a:t>
            </a:r>
          </a:p>
        </p:txBody>
      </p:sp>
      <p:sp>
        <p:nvSpPr>
          <p:cNvPr id="109" name="Line Callout 2 (Border and Accent Bar) 108"/>
          <p:cNvSpPr/>
          <p:nvPr/>
        </p:nvSpPr>
        <p:spPr>
          <a:xfrm>
            <a:off x="9684568" y="908720"/>
            <a:ext cx="2088232" cy="1224136"/>
          </a:xfrm>
          <a:prstGeom prst="accentBorderCallout2">
            <a:avLst>
              <a:gd name="adj1" fmla="val 18750"/>
              <a:gd name="adj2" fmla="val -8333"/>
              <a:gd name="adj3" fmla="val -24877"/>
              <a:gd name="adj4" fmla="val -109660"/>
              <a:gd name="adj5" fmla="val 8674"/>
              <a:gd name="adj6" fmla="val -1291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Select services or classes for booking</a:t>
            </a:r>
            <a:endParaRPr lang="en-AU" dirty="0"/>
          </a:p>
        </p:txBody>
      </p:sp>
      <p:sp>
        <p:nvSpPr>
          <p:cNvPr id="2" name="Rectangle 1"/>
          <p:cNvSpPr/>
          <p:nvPr/>
        </p:nvSpPr>
        <p:spPr>
          <a:xfrm>
            <a:off x="7164288" y="4662661"/>
            <a:ext cx="144016" cy="14401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164288" y="3429000"/>
            <a:ext cx="16989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Next Booking on 01/01/01</a:t>
            </a:r>
          </a:p>
          <a:p>
            <a:r>
              <a:rPr lang="en-US" sz="1100" dirty="0" smtClean="0"/>
              <a:t>With Consultant Name</a:t>
            </a:r>
            <a:endParaRPr lang="en-US" sz="1100" dirty="0"/>
          </a:p>
        </p:txBody>
      </p:sp>
      <p:sp>
        <p:nvSpPr>
          <p:cNvPr id="110" name="TextBox 109"/>
          <p:cNvSpPr txBox="1"/>
          <p:nvPr/>
        </p:nvSpPr>
        <p:spPr>
          <a:xfrm>
            <a:off x="7167913" y="3764940"/>
            <a:ext cx="73335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Service 1, </a:t>
            </a:r>
          </a:p>
          <a:p>
            <a:r>
              <a:rPr lang="en-US" sz="1100" dirty="0" smtClean="0"/>
              <a:t>Service 2, </a:t>
            </a:r>
          </a:p>
          <a:p>
            <a:r>
              <a:rPr lang="en-US" sz="1100" dirty="0" smtClean="0"/>
              <a:t>Service 3</a:t>
            </a:r>
            <a:endParaRPr lang="en-US" sz="1100" dirty="0"/>
          </a:p>
        </p:txBody>
      </p:sp>
      <p:sp>
        <p:nvSpPr>
          <p:cNvPr id="111" name="TextBox 110"/>
          <p:cNvSpPr txBox="1"/>
          <p:nvPr/>
        </p:nvSpPr>
        <p:spPr>
          <a:xfrm>
            <a:off x="7308304" y="4590653"/>
            <a:ext cx="5541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Next </a:t>
            </a:r>
          </a:p>
          <a:p>
            <a:endParaRPr lang="en-US" sz="1100" dirty="0"/>
          </a:p>
          <a:p>
            <a:r>
              <a:rPr lang="en-US" sz="1100" dirty="0" smtClean="0"/>
              <a:t>Due in </a:t>
            </a:r>
          </a:p>
          <a:p>
            <a:endParaRPr lang="en-US" sz="1100" dirty="0" smtClean="0"/>
          </a:p>
        </p:txBody>
      </p:sp>
      <p:grpSp>
        <p:nvGrpSpPr>
          <p:cNvPr id="112" name="Group 111"/>
          <p:cNvGrpSpPr/>
          <p:nvPr/>
        </p:nvGrpSpPr>
        <p:grpSpPr>
          <a:xfrm>
            <a:off x="7740352" y="4590653"/>
            <a:ext cx="1180703" cy="278507"/>
            <a:chOff x="3152053" y="579233"/>
            <a:chExt cx="2500067" cy="473503"/>
          </a:xfrm>
        </p:grpSpPr>
        <p:sp>
          <p:nvSpPr>
            <p:cNvPr id="113" name="Rounded Rectangle 11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152053" y="579233"/>
              <a:ext cx="2210344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Service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7812360" y="4950693"/>
            <a:ext cx="356415" cy="278507"/>
            <a:chOff x="3089998" y="579233"/>
            <a:chExt cx="2562122" cy="473503"/>
          </a:xfrm>
        </p:grpSpPr>
        <p:sp>
          <p:nvSpPr>
            <p:cNvPr id="116" name="Rounded Rectangle 11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089998" y="579233"/>
              <a:ext cx="244885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00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7812360" y="5310733"/>
            <a:ext cx="356415" cy="278507"/>
            <a:chOff x="3089998" y="579233"/>
            <a:chExt cx="2562122" cy="473503"/>
          </a:xfrm>
        </p:grpSpPr>
        <p:sp>
          <p:nvSpPr>
            <p:cNvPr id="119" name="Rounded Rectangle 118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3089998" y="579233"/>
              <a:ext cx="244885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00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172400" y="4950693"/>
            <a:ext cx="5698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Weeks</a:t>
            </a:r>
            <a:endParaRPr lang="en-US" sz="1100" dirty="0"/>
          </a:p>
        </p:txBody>
      </p:sp>
      <p:sp>
        <p:nvSpPr>
          <p:cNvPr id="121" name="TextBox 120"/>
          <p:cNvSpPr txBox="1"/>
          <p:nvPr/>
        </p:nvSpPr>
        <p:spPr>
          <a:xfrm>
            <a:off x="8215101" y="5310733"/>
            <a:ext cx="458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Days</a:t>
            </a:r>
            <a:endParaRPr lang="en-US" sz="1100" dirty="0"/>
          </a:p>
        </p:txBody>
      </p:sp>
      <p:cxnSp>
        <p:nvCxnSpPr>
          <p:cNvPr id="122" name="Straight Connector 121"/>
          <p:cNvCxnSpPr/>
          <p:nvPr/>
        </p:nvCxnSpPr>
        <p:spPr>
          <a:xfrm>
            <a:off x="8388424" y="260648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8388424" y="3326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8388424" y="40466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8388424" y="47667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6372200" y="188640"/>
            <a:ext cx="2448272" cy="432048"/>
            <a:chOff x="3203848" y="620688"/>
            <a:chExt cx="2448272" cy="432048"/>
          </a:xfrm>
        </p:grpSpPr>
        <p:sp>
          <p:nvSpPr>
            <p:cNvPr id="5" name="Rounded Rectangle 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19872" y="664121"/>
              <a:ext cx="2014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>
                  <a:solidFill>
                    <a:schemeClr val="tx2">
                      <a:lumMod val="75000"/>
                    </a:schemeClr>
                  </a:solidFill>
                </a:rPr>
                <a:t>Consultant Selector</a:t>
              </a:r>
              <a:endParaRPr lang="en-AU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4" name="Group 70"/>
          <p:cNvGrpSpPr/>
          <p:nvPr/>
        </p:nvGrpSpPr>
        <p:grpSpPr>
          <a:xfrm>
            <a:off x="683568" y="1461893"/>
            <a:ext cx="1944216" cy="576064"/>
            <a:chOff x="4255392" y="2483368"/>
            <a:chExt cx="2736306" cy="746917"/>
          </a:xfrm>
        </p:grpSpPr>
        <p:sp>
          <p:nvSpPr>
            <p:cNvPr id="26" name="Rounded Rectangle 25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5496" y="142729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9:00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5496" y="222983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9:30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5496" y="2743179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10:00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5496" y="3319243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10:30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5496" y="3967315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11:00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5496" y="447137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tx2">
                    <a:lumMod val="75000"/>
                  </a:schemeClr>
                </a:solidFill>
              </a:rPr>
              <a:t>11:30</a:t>
            </a:r>
            <a:endParaRPr lang="en-A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0" name="Group 78"/>
          <p:cNvGrpSpPr/>
          <p:nvPr/>
        </p:nvGrpSpPr>
        <p:grpSpPr>
          <a:xfrm>
            <a:off x="3724320" y="188640"/>
            <a:ext cx="919688" cy="432048"/>
            <a:chOff x="3152053" y="620688"/>
            <a:chExt cx="2660910" cy="432048"/>
          </a:xfrm>
        </p:grpSpPr>
        <p:sp>
          <p:nvSpPr>
            <p:cNvPr id="80" name="Rounded Rectangle 7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152053" y="664121"/>
              <a:ext cx="2660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solidFill>
                    <a:schemeClr val="tx2">
                      <a:lumMod val="75000"/>
                    </a:schemeClr>
                  </a:solidFill>
                </a:rPr>
                <a:t>Today</a:t>
              </a:r>
              <a:endParaRPr lang="en-AU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1" name="Group 119"/>
          <p:cNvGrpSpPr/>
          <p:nvPr/>
        </p:nvGrpSpPr>
        <p:grpSpPr>
          <a:xfrm>
            <a:off x="683568" y="3391251"/>
            <a:ext cx="1944216" cy="576064"/>
            <a:chOff x="4255392" y="2483368"/>
            <a:chExt cx="2736306" cy="746917"/>
          </a:xfrm>
        </p:grpSpPr>
        <p:sp>
          <p:nvSpPr>
            <p:cNvPr id="121" name="Rounded Rectangle 120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2" name="Group 124"/>
          <p:cNvGrpSpPr/>
          <p:nvPr/>
        </p:nvGrpSpPr>
        <p:grpSpPr>
          <a:xfrm>
            <a:off x="683568" y="4543379"/>
            <a:ext cx="1944216" cy="576064"/>
            <a:chOff x="4255392" y="2483368"/>
            <a:chExt cx="2736306" cy="746917"/>
          </a:xfrm>
        </p:grpSpPr>
        <p:sp>
          <p:nvSpPr>
            <p:cNvPr id="126" name="Rounded Rectangle 125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21" name="Group 196"/>
          <p:cNvGrpSpPr/>
          <p:nvPr/>
        </p:nvGrpSpPr>
        <p:grpSpPr>
          <a:xfrm>
            <a:off x="3395772" y="188640"/>
            <a:ext cx="300082" cy="432048"/>
            <a:chOff x="3119790" y="1484784"/>
            <a:chExt cx="300082" cy="432048"/>
          </a:xfrm>
        </p:grpSpPr>
        <p:sp>
          <p:nvSpPr>
            <p:cNvPr id="188" name="Rounded Rectangle 187"/>
            <p:cNvSpPr/>
            <p:nvPr/>
          </p:nvSpPr>
          <p:spPr>
            <a:xfrm>
              <a:off x="3137692" y="1484784"/>
              <a:ext cx="270130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3119790" y="152821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b="1" dirty="0" smtClean="0">
                  <a:solidFill>
                    <a:schemeClr val="tx2">
                      <a:lumMod val="75000"/>
                    </a:schemeClr>
                  </a:solidFill>
                </a:rPr>
                <a:t>&lt;</a:t>
              </a:r>
              <a:endParaRPr lang="en-AU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93" name="Rectangle 192"/>
          <p:cNvSpPr/>
          <p:nvPr/>
        </p:nvSpPr>
        <p:spPr>
          <a:xfrm>
            <a:off x="5076618" y="217668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25" name="Group 195"/>
          <p:cNvGrpSpPr/>
          <p:nvPr/>
        </p:nvGrpSpPr>
        <p:grpSpPr>
          <a:xfrm>
            <a:off x="4631958" y="188640"/>
            <a:ext cx="300082" cy="432048"/>
            <a:chOff x="4355976" y="1498845"/>
            <a:chExt cx="300082" cy="432048"/>
          </a:xfrm>
        </p:grpSpPr>
        <p:sp>
          <p:nvSpPr>
            <p:cNvPr id="194" name="Rounded Rectangle 193"/>
            <p:cNvSpPr/>
            <p:nvPr/>
          </p:nvSpPr>
          <p:spPr>
            <a:xfrm>
              <a:off x="4373878" y="1498845"/>
              <a:ext cx="270130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4355976" y="154227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b="1" dirty="0" smtClean="0">
                  <a:solidFill>
                    <a:schemeClr val="tx2">
                      <a:lumMod val="75000"/>
                    </a:schemeClr>
                  </a:solidFill>
                </a:rPr>
                <a:t>&gt;</a:t>
              </a:r>
              <a:endParaRPr lang="en-AU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cxnSp>
        <p:nvCxnSpPr>
          <p:cNvPr id="200" name="Straight Connector 199"/>
          <p:cNvCxnSpPr/>
          <p:nvPr/>
        </p:nvCxnSpPr>
        <p:spPr>
          <a:xfrm>
            <a:off x="179512" y="1427290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/>
        </p:nvCxnSpPr>
        <p:spPr>
          <a:xfrm>
            <a:off x="179512" y="2075362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179512" y="2723434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>
            <a:off x="179512" y="3356992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>
            <a:off x="179512" y="4005064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/>
        </p:nvCxnSpPr>
        <p:spPr>
          <a:xfrm>
            <a:off x="179512" y="4509120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>
            <a:off x="179512" y="5157192"/>
            <a:ext cx="896448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208"/>
          <p:cNvGrpSpPr/>
          <p:nvPr/>
        </p:nvGrpSpPr>
        <p:grpSpPr>
          <a:xfrm>
            <a:off x="683568" y="2167115"/>
            <a:ext cx="1944216" cy="1152128"/>
            <a:chOff x="683568" y="1792561"/>
            <a:chExt cx="1944216" cy="1152128"/>
          </a:xfrm>
        </p:grpSpPr>
        <p:sp>
          <p:nvSpPr>
            <p:cNvPr id="20" name="Rounded Rectangle 19"/>
            <p:cNvSpPr/>
            <p:nvPr/>
          </p:nvSpPr>
          <p:spPr>
            <a:xfrm>
              <a:off x="683568" y="1792561"/>
              <a:ext cx="1944216" cy="115212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3568" y="1792561"/>
              <a:ext cx="16561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John Halliday</a:t>
              </a:r>
              <a:endParaRPr lang="en-AU" sz="12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83568" y="2080593"/>
              <a:ext cx="16561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619672" y="2440633"/>
              <a:ext cx="10081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50" b="1" dirty="0" smtClean="0"/>
                <a:t>Ben n Jerry</a:t>
              </a:r>
              <a:endParaRPr lang="en-AU" sz="1050" b="1" dirty="0"/>
            </a:p>
          </p:txBody>
        </p:sp>
      </p:grpSp>
      <p:grpSp>
        <p:nvGrpSpPr>
          <p:cNvPr id="94" name="Group 70"/>
          <p:cNvGrpSpPr/>
          <p:nvPr/>
        </p:nvGrpSpPr>
        <p:grpSpPr>
          <a:xfrm>
            <a:off x="107504" y="58056"/>
            <a:ext cx="2304255" cy="778656"/>
            <a:chOff x="4255392" y="2483368"/>
            <a:chExt cx="2736305" cy="746917"/>
          </a:xfrm>
        </p:grpSpPr>
        <p:sp>
          <p:nvSpPr>
            <p:cNvPr id="95" name="Rounded Rectangle 94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255392" y="2677703"/>
              <a:ext cx="1111623" cy="236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000" b="1" dirty="0" smtClean="0"/>
                <a:t>Service 1</a:t>
              </a:r>
              <a:endParaRPr lang="en-AU" sz="1000" b="1" dirty="0"/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875589" y="548680"/>
            <a:ext cx="1536171" cy="295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000" b="1" dirty="0" smtClean="0"/>
              <a:t>Consultant Name</a:t>
            </a:r>
            <a:endParaRPr lang="en-AU" sz="1000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1811313" y="47625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000" b="1" dirty="0" smtClean="0"/>
              <a:t>60 M</a:t>
            </a:r>
            <a:endParaRPr lang="en-AU" sz="1000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107505" y="374467"/>
            <a:ext cx="9361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b="1" dirty="0" smtClean="0"/>
              <a:t>Service 2</a:t>
            </a:r>
            <a:endParaRPr lang="en-AU" sz="10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107505" y="489908"/>
            <a:ext cx="9361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b="1" dirty="0" smtClean="0"/>
              <a:t>Service 3</a:t>
            </a:r>
            <a:endParaRPr lang="en-AU" sz="1000" b="1" dirty="0"/>
          </a:p>
        </p:txBody>
      </p:sp>
      <p:grpSp>
        <p:nvGrpSpPr>
          <p:cNvPr id="103" name="Group 102"/>
          <p:cNvGrpSpPr/>
          <p:nvPr/>
        </p:nvGrpSpPr>
        <p:grpSpPr>
          <a:xfrm>
            <a:off x="2699792" y="1461893"/>
            <a:ext cx="1944216" cy="576064"/>
            <a:chOff x="4255392" y="2483368"/>
            <a:chExt cx="2736306" cy="746917"/>
          </a:xfrm>
        </p:grpSpPr>
        <p:sp>
          <p:nvSpPr>
            <p:cNvPr id="104" name="Rounded Rectangle 103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2699792" y="2723434"/>
            <a:ext cx="1944216" cy="576064"/>
            <a:chOff x="4255392" y="2483368"/>
            <a:chExt cx="2736306" cy="746917"/>
          </a:xfrm>
        </p:grpSpPr>
        <p:sp>
          <p:nvSpPr>
            <p:cNvPr id="109" name="Rounded Rectangle 108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2699792" y="4543379"/>
            <a:ext cx="1944216" cy="576064"/>
            <a:chOff x="4255392" y="2483368"/>
            <a:chExt cx="2736306" cy="746917"/>
          </a:xfrm>
        </p:grpSpPr>
        <p:sp>
          <p:nvSpPr>
            <p:cNvPr id="114" name="Rounded Rectangle 113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788024" y="3391251"/>
            <a:ext cx="1944216" cy="576064"/>
            <a:chOff x="4255392" y="2483368"/>
            <a:chExt cx="2736306" cy="746917"/>
          </a:xfrm>
        </p:grpSpPr>
        <p:sp>
          <p:nvSpPr>
            <p:cNvPr id="119" name="Rounded Rectangle 118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6876256" y="1461893"/>
            <a:ext cx="1944216" cy="576064"/>
            <a:chOff x="4255392" y="2483368"/>
            <a:chExt cx="2736306" cy="746917"/>
          </a:xfrm>
        </p:grpSpPr>
        <p:sp>
          <p:nvSpPr>
            <p:cNvPr id="132" name="Rounded Rectangle 131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6876256" y="3391251"/>
            <a:ext cx="1944216" cy="576064"/>
            <a:chOff x="4255392" y="2483368"/>
            <a:chExt cx="2736306" cy="746917"/>
          </a:xfrm>
        </p:grpSpPr>
        <p:sp>
          <p:nvSpPr>
            <p:cNvPr id="149" name="Rounded Rectangle 148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6876256" y="4543379"/>
            <a:ext cx="1944216" cy="576064"/>
            <a:chOff x="4255392" y="2483368"/>
            <a:chExt cx="2736306" cy="746917"/>
          </a:xfrm>
        </p:grpSpPr>
        <p:sp>
          <p:nvSpPr>
            <p:cNvPr id="154" name="Rounded Rectangle 153"/>
            <p:cNvSpPr/>
            <p:nvPr/>
          </p:nvSpPr>
          <p:spPr>
            <a:xfrm>
              <a:off x="4255393" y="2483368"/>
              <a:ext cx="2736304" cy="74691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200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4255392" y="2483371"/>
              <a:ext cx="1900783" cy="3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Customer Name</a:t>
              </a:r>
              <a:endParaRPr lang="en-AU" sz="1200" b="1" dirty="0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4255393" y="2754978"/>
              <a:ext cx="1656185" cy="30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5167494" y="2915417"/>
              <a:ext cx="1824204" cy="283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00" b="1" dirty="0" smtClean="0"/>
                <a:t>Consultant Name</a:t>
              </a:r>
              <a:endParaRPr lang="en-AU" sz="1000" b="1" dirty="0"/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6876256" y="2167115"/>
            <a:ext cx="1944216" cy="1152128"/>
            <a:chOff x="6876256" y="1792561"/>
            <a:chExt cx="1944216" cy="1152128"/>
          </a:xfrm>
        </p:grpSpPr>
        <p:sp>
          <p:nvSpPr>
            <p:cNvPr id="163" name="Rounded Rectangle 162"/>
            <p:cNvSpPr/>
            <p:nvPr/>
          </p:nvSpPr>
          <p:spPr>
            <a:xfrm>
              <a:off x="6876256" y="1792561"/>
              <a:ext cx="1944216" cy="115212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6876256" y="1792561"/>
              <a:ext cx="16561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 smtClean="0"/>
                <a:t>John Halliday</a:t>
              </a:r>
              <a:endParaRPr lang="en-AU" sz="1200" b="1" dirty="0"/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6876256" y="2080593"/>
              <a:ext cx="16561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100" dirty="0" smtClean="0"/>
                <a:t>1234567890</a:t>
              </a:r>
              <a:endParaRPr lang="en-AU" sz="1100" dirty="0"/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6876256" y="2440633"/>
              <a:ext cx="10081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050" b="1" dirty="0" smtClean="0"/>
                <a:t>Ben n Jerry</a:t>
              </a:r>
              <a:endParaRPr lang="en-AU" sz="1050" b="1" dirty="0"/>
            </a:p>
          </p:txBody>
        </p:sp>
      </p:grpSp>
      <p:sp>
        <p:nvSpPr>
          <p:cNvPr id="167" name="TextBox 166"/>
          <p:cNvSpPr txBox="1"/>
          <p:nvPr/>
        </p:nvSpPr>
        <p:spPr>
          <a:xfrm>
            <a:off x="683568" y="9807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Date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1859699" y="9807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Date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3035830" y="9807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Date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4211961" y="9807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Date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5388092" y="9807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Date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6564223" y="9807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Date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7740352" y="9807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Date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H="1">
            <a:off x="1475656" y="980728"/>
            <a:ext cx="72008" cy="511256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>
          <a:xfrm flipH="1">
            <a:off x="2699792" y="980728"/>
            <a:ext cx="72008" cy="511256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 flipH="1">
            <a:off x="3851920" y="980728"/>
            <a:ext cx="72008" cy="511256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 flipH="1">
            <a:off x="4932040" y="980728"/>
            <a:ext cx="72008" cy="511256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/>
        </p:nvCxnSpPr>
        <p:spPr>
          <a:xfrm flipH="1">
            <a:off x="6156176" y="980728"/>
            <a:ext cx="72008" cy="511256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 flipH="1">
            <a:off x="7452320" y="908720"/>
            <a:ext cx="72008" cy="511256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Up Arrow Callout 211"/>
          <p:cNvSpPr/>
          <p:nvPr/>
        </p:nvSpPr>
        <p:spPr>
          <a:xfrm>
            <a:off x="1043608" y="5805264"/>
            <a:ext cx="7488832" cy="914400"/>
          </a:xfrm>
          <a:prstGeom prst="up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Show 7 Days of the week</a:t>
            </a:r>
            <a:endParaRPr lang="en-A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13" name="Line Callout 2 (Border and Accent Bar) 212"/>
          <p:cNvSpPr/>
          <p:nvPr/>
        </p:nvSpPr>
        <p:spPr>
          <a:xfrm>
            <a:off x="-2556792" y="0"/>
            <a:ext cx="1764704" cy="792088"/>
          </a:xfrm>
          <a:prstGeom prst="accentBorderCallout2">
            <a:avLst>
              <a:gd name="adj1" fmla="val 18750"/>
              <a:gd name="adj2" fmla="val -8333"/>
              <a:gd name="adj3" fmla="val -27771"/>
              <a:gd name="adj4" fmla="val 95069"/>
              <a:gd name="adj5" fmla="val 45302"/>
              <a:gd name="adj6" fmla="val 1496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Created Appointment for Reference</a:t>
            </a:r>
            <a:endParaRPr lang="en-AU" dirty="0"/>
          </a:p>
        </p:txBody>
      </p:sp>
      <p:sp>
        <p:nvSpPr>
          <p:cNvPr id="214" name="Line Callout 2 (Border and Accent Bar) 213"/>
          <p:cNvSpPr/>
          <p:nvPr/>
        </p:nvSpPr>
        <p:spPr>
          <a:xfrm>
            <a:off x="-2484784" y="1484784"/>
            <a:ext cx="2088232" cy="1224136"/>
          </a:xfrm>
          <a:prstGeom prst="accentBorderCallout2">
            <a:avLst>
              <a:gd name="adj1" fmla="val 18750"/>
              <a:gd name="adj2" fmla="val -8333"/>
              <a:gd name="adj3" fmla="val -61218"/>
              <a:gd name="adj4" fmla="val 146700"/>
              <a:gd name="adj5" fmla="val 164596"/>
              <a:gd name="adj6" fmla="val 2679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Drag and Drop this appointment in the available time slot</a:t>
            </a:r>
            <a:endParaRPr lang="en-AU" dirty="0"/>
          </a:p>
        </p:txBody>
      </p:sp>
      <p:sp>
        <p:nvSpPr>
          <p:cNvPr id="216" name="Line Callout 2 (Border and Accent Bar) 215"/>
          <p:cNvSpPr/>
          <p:nvPr/>
        </p:nvSpPr>
        <p:spPr>
          <a:xfrm>
            <a:off x="9756576" y="188640"/>
            <a:ext cx="2376264" cy="1872208"/>
          </a:xfrm>
          <a:prstGeom prst="accentBorderCallout2">
            <a:avLst>
              <a:gd name="adj1" fmla="val 18750"/>
              <a:gd name="adj2" fmla="val -8333"/>
              <a:gd name="adj3" fmla="val 20169"/>
              <a:gd name="adj4" fmla="val -31068"/>
              <a:gd name="adj5" fmla="val 13357"/>
              <a:gd name="adj6" fmla="val -441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Calendar of consultants that can offer selected services</a:t>
            </a:r>
          </a:p>
          <a:p>
            <a:pPr algn="ctr"/>
            <a:r>
              <a:rPr lang="en-AU" dirty="0" smtClean="0"/>
              <a:t>(include option to see availability of all </a:t>
            </a:r>
            <a:r>
              <a:rPr lang="en-AU" u="sng" dirty="0" smtClean="0"/>
              <a:t>eligible</a:t>
            </a:r>
            <a:r>
              <a:rPr lang="en-AU" dirty="0" smtClean="0"/>
              <a:t> consultants </a:t>
            </a:r>
            <a:endParaRPr lang="en-AU" dirty="0"/>
          </a:p>
        </p:txBody>
      </p:sp>
      <p:sp>
        <p:nvSpPr>
          <p:cNvPr id="217" name="Line Callout 2 (Border and Accent Bar) 216"/>
          <p:cNvSpPr/>
          <p:nvPr/>
        </p:nvSpPr>
        <p:spPr>
          <a:xfrm>
            <a:off x="9684568" y="2780928"/>
            <a:ext cx="2664296" cy="2592288"/>
          </a:xfrm>
          <a:prstGeom prst="accentBorderCallout2">
            <a:avLst>
              <a:gd name="adj1" fmla="val 18750"/>
              <a:gd name="adj2" fmla="val -8333"/>
              <a:gd name="adj3" fmla="val -72553"/>
              <a:gd name="adj4" fmla="val -37196"/>
              <a:gd name="adj5" fmla="val -88546"/>
              <a:gd name="adj6" fmla="val -582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Default consultant would be the one given as preference by the customer.</a:t>
            </a:r>
          </a:p>
          <a:p>
            <a:pPr algn="ctr"/>
            <a:r>
              <a:rPr lang="en-AU" dirty="0" smtClean="0"/>
              <a:t>If no consultant is chosen then show First Available Time  (by Consultant)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Staff Set-up Screens</a:t>
            </a:r>
            <a:endParaRPr lang="en-AU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/>
        </p:nvGrpSpPr>
        <p:grpSpPr>
          <a:xfrm>
            <a:off x="1187624" y="4077072"/>
            <a:ext cx="2736304" cy="792088"/>
            <a:chOff x="611560" y="3573016"/>
            <a:chExt cx="2736304" cy="792088"/>
          </a:xfrm>
        </p:grpSpPr>
        <p:sp>
          <p:nvSpPr>
            <p:cNvPr id="7" name="Rounded Rectangle 6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" name="Oval 7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FF5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3" name="Group 12"/>
          <p:cNvGrpSpPr/>
          <p:nvPr/>
        </p:nvGrpSpPr>
        <p:grpSpPr>
          <a:xfrm>
            <a:off x="1187624" y="1547267"/>
            <a:ext cx="2736304" cy="792088"/>
            <a:chOff x="611560" y="3573016"/>
            <a:chExt cx="2736304" cy="792088"/>
          </a:xfrm>
        </p:grpSpPr>
        <p:sp>
          <p:nvSpPr>
            <p:cNvPr id="14" name="Rounded Rectangle 13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Oval 14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FF5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4" name="Group 18"/>
          <p:cNvGrpSpPr/>
          <p:nvPr/>
        </p:nvGrpSpPr>
        <p:grpSpPr>
          <a:xfrm>
            <a:off x="1187624" y="2411360"/>
            <a:ext cx="2736304" cy="746917"/>
            <a:chOff x="611560" y="3573016"/>
            <a:chExt cx="2736304" cy="792088"/>
          </a:xfrm>
        </p:grpSpPr>
        <p:sp>
          <p:nvSpPr>
            <p:cNvPr id="20" name="Rounded Rectangle 19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11560" y="3573019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1560" y="3861052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39752" y="4031194"/>
              <a:ext cx="1008112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5" name="Group 24"/>
          <p:cNvGrpSpPr/>
          <p:nvPr/>
        </p:nvGrpSpPr>
        <p:grpSpPr>
          <a:xfrm>
            <a:off x="1187624" y="3212976"/>
            <a:ext cx="2736304" cy="792088"/>
            <a:chOff x="611560" y="3573016"/>
            <a:chExt cx="2736304" cy="792088"/>
          </a:xfrm>
        </p:grpSpPr>
        <p:sp>
          <p:nvSpPr>
            <p:cNvPr id="26" name="Rounded Rectangle 25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" name="Oval 26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sp>
        <p:nvSpPr>
          <p:cNvPr id="63" name="Oval 62"/>
          <p:cNvSpPr/>
          <p:nvPr/>
        </p:nvSpPr>
        <p:spPr>
          <a:xfrm>
            <a:off x="3491880" y="2483371"/>
            <a:ext cx="288032" cy="28803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6" name="Group 70"/>
          <p:cNvGrpSpPr/>
          <p:nvPr/>
        </p:nvGrpSpPr>
        <p:grpSpPr>
          <a:xfrm>
            <a:off x="4067944" y="1763291"/>
            <a:ext cx="388615" cy="288032"/>
            <a:chOff x="4111377" y="1196752"/>
            <a:chExt cx="388615" cy="288032"/>
          </a:xfrm>
        </p:grpSpPr>
        <p:sp>
          <p:nvSpPr>
            <p:cNvPr id="64" name="Rectangle 63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71"/>
          <p:cNvGrpSpPr/>
          <p:nvPr/>
        </p:nvGrpSpPr>
        <p:grpSpPr>
          <a:xfrm>
            <a:off x="4067944" y="2627387"/>
            <a:ext cx="388615" cy="288032"/>
            <a:chOff x="4111377" y="1196752"/>
            <a:chExt cx="388615" cy="288032"/>
          </a:xfrm>
        </p:grpSpPr>
        <p:sp>
          <p:nvSpPr>
            <p:cNvPr id="73" name="Rectangle 72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74"/>
          <p:cNvGrpSpPr/>
          <p:nvPr/>
        </p:nvGrpSpPr>
        <p:grpSpPr>
          <a:xfrm>
            <a:off x="4067944" y="3491483"/>
            <a:ext cx="388615" cy="288032"/>
            <a:chOff x="4111377" y="1196752"/>
            <a:chExt cx="388615" cy="288032"/>
          </a:xfrm>
        </p:grpSpPr>
        <p:sp>
          <p:nvSpPr>
            <p:cNvPr id="76" name="Rectangle 75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77"/>
          <p:cNvGrpSpPr/>
          <p:nvPr/>
        </p:nvGrpSpPr>
        <p:grpSpPr>
          <a:xfrm>
            <a:off x="4067944" y="4355579"/>
            <a:ext cx="388615" cy="288032"/>
            <a:chOff x="4111377" y="1196752"/>
            <a:chExt cx="388615" cy="288032"/>
          </a:xfrm>
        </p:grpSpPr>
        <p:sp>
          <p:nvSpPr>
            <p:cNvPr id="79" name="Rectangle 78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108"/>
          <p:cNvGrpSpPr/>
          <p:nvPr/>
        </p:nvGrpSpPr>
        <p:grpSpPr>
          <a:xfrm>
            <a:off x="5088632" y="1547267"/>
            <a:ext cx="2736304" cy="792088"/>
            <a:chOff x="4860032" y="980728"/>
            <a:chExt cx="2736304" cy="792088"/>
          </a:xfrm>
        </p:grpSpPr>
        <p:grpSp>
          <p:nvGrpSpPr>
            <p:cNvPr id="25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38" name="Rounded Rectangle 37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1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81" name="Straight Arrow Connector 80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 136"/>
          <p:cNvGrpSpPr/>
          <p:nvPr/>
        </p:nvGrpSpPr>
        <p:grpSpPr>
          <a:xfrm>
            <a:off x="5088632" y="2387360"/>
            <a:ext cx="2736304" cy="792088"/>
            <a:chOff x="4860032" y="980728"/>
            <a:chExt cx="2736304" cy="792088"/>
          </a:xfrm>
        </p:grpSpPr>
        <p:grpSp>
          <p:nvGrpSpPr>
            <p:cNvPr id="33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42" name="Rounded Rectangle 141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4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41" name="Straight Arrow Connector 140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Group 145"/>
          <p:cNvGrpSpPr/>
          <p:nvPr/>
        </p:nvGrpSpPr>
        <p:grpSpPr>
          <a:xfrm>
            <a:off x="5088632" y="3227453"/>
            <a:ext cx="2736304" cy="792088"/>
            <a:chOff x="4860032" y="980728"/>
            <a:chExt cx="2736304" cy="792088"/>
          </a:xfrm>
        </p:grpSpPr>
        <p:grpSp>
          <p:nvGrpSpPr>
            <p:cNvPr id="36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51" name="Rounded Rectangle 150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37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50" name="Straight Arrow Connector 149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154"/>
          <p:cNvGrpSpPr/>
          <p:nvPr/>
        </p:nvGrpSpPr>
        <p:grpSpPr>
          <a:xfrm>
            <a:off x="5076056" y="4067547"/>
            <a:ext cx="2736304" cy="792088"/>
            <a:chOff x="4860032" y="980728"/>
            <a:chExt cx="2736304" cy="792088"/>
          </a:xfrm>
        </p:grpSpPr>
        <p:grpSp>
          <p:nvGrpSpPr>
            <p:cNvPr id="43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60" name="Rounded Rectangle 159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44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58" name="Rectangle 157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59" name="Straight Arrow Connector 158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8" name="TextBox 77"/>
          <p:cNvSpPr txBox="1"/>
          <p:nvPr/>
        </p:nvSpPr>
        <p:spPr>
          <a:xfrm>
            <a:off x="395536" y="155679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9:00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95536" y="321297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9:30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5" name="Group 89"/>
          <p:cNvGrpSpPr/>
          <p:nvPr/>
        </p:nvGrpSpPr>
        <p:grpSpPr>
          <a:xfrm>
            <a:off x="3203848" y="404664"/>
            <a:ext cx="2448272" cy="432048"/>
            <a:chOff x="3203848" y="620688"/>
            <a:chExt cx="2448272" cy="432048"/>
          </a:xfrm>
        </p:grpSpPr>
        <p:sp>
          <p:nvSpPr>
            <p:cNvPr id="83" name="Rounded Rectangle 8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419872" y="664121"/>
              <a:ext cx="2014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>
                  <a:solidFill>
                    <a:schemeClr val="tx2">
                      <a:lumMod val="75000"/>
                    </a:schemeClr>
                  </a:solidFill>
                </a:rPr>
                <a:t>Consultant Selector</a:t>
              </a:r>
              <a:endParaRPr lang="en-AU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1763688" y="105273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u="sng" dirty="0" smtClean="0">
                <a:solidFill>
                  <a:schemeClr val="accent1">
                    <a:lumMod val="75000"/>
                  </a:schemeClr>
                </a:solidFill>
              </a:rPr>
              <a:t>Check In</a:t>
            </a:r>
            <a:endParaRPr lang="en-A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868144" y="105273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u="sng" dirty="0" smtClean="0">
                <a:solidFill>
                  <a:schemeClr val="accent1">
                    <a:lumMod val="75000"/>
                  </a:schemeClr>
                </a:solidFill>
              </a:rPr>
              <a:t>Check Out</a:t>
            </a:r>
            <a:endParaRPr lang="en-A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6" name="Group 83"/>
          <p:cNvGrpSpPr/>
          <p:nvPr/>
        </p:nvGrpSpPr>
        <p:grpSpPr>
          <a:xfrm>
            <a:off x="6084168" y="404664"/>
            <a:ext cx="2448272" cy="432048"/>
            <a:chOff x="3203848" y="620688"/>
            <a:chExt cx="2448272" cy="432048"/>
          </a:xfrm>
        </p:grpSpPr>
        <p:sp>
          <p:nvSpPr>
            <p:cNvPr id="85" name="Rounded Rectangle 8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419872" y="664121"/>
              <a:ext cx="1774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>
                  <a:solidFill>
                    <a:schemeClr val="tx2">
                      <a:lumMod val="75000"/>
                    </a:schemeClr>
                  </a:solidFill>
                </a:rPr>
                <a:t>Search Customer</a:t>
              </a:r>
              <a:endParaRPr lang="en-AU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47" name="Group 90"/>
          <p:cNvGrpSpPr/>
          <p:nvPr/>
        </p:nvGrpSpPr>
        <p:grpSpPr>
          <a:xfrm>
            <a:off x="370209" y="404664"/>
            <a:ext cx="1526956" cy="432048"/>
            <a:chOff x="3160793" y="620688"/>
            <a:chExt cx="2595825" cy="432048"/>
          </a:xfrm>
        </p:grpSpPr>
        <p:sp>
          <p:nvSpPr>
            <p:cNvPr id="92" name="Rounded Rectangle 9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160793" y="678284"/>
              <a:ext cx="25958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 smtClean="0">
                  <a:solidFill>
                    <a:schemeClr val="tx2">
                      <a:lumMod val="75000"/>
                    </a:schemeClr>
                  </a:solidFill>
                </a:rPr>
                <a:t>New Appointment</a:t>
              </a:r>
              <a:endParaRPr lang="en-AU" sz="1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30"/>
          <p:cNvGrpSpPr/>
          <p:nvPr/>
        </p:nvGrpSpPr>
        <p:grpSpPr>
          <a:xfrm>
            <a:off x="827584" y="2111244"/>
            <a:ext cx="1180703" cy="278507"/>
            <a:chOff x="3152053" y="579233"/>
            <a:chExt cx="2500067" cy="473503"/>
          </a:xfrm>
        </p:grpSpPr>
        <p:sp>
          <p:nvSpPr>
            <p:cNvPr id="32" name="Rounded Rectangle 3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152053" y="579233"/>
              <a:ext cx="1820953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First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3" name="Group 33"/>
          <p:cNvGrpSpPr/>
          <p:nvPr/>
        </p:nvGrpSpPr>
        <p:grpSpPr>
          <a:xfrm>
            <a:off x="2051721" y="2111244"/>
            <a:ext cx="1224135" cy="278507"/>
            <a:chOff x="3152053" y="579233"/>
            <a:chExt cx="2500067" cy="473503"/>
          </a:xfrm>
        </p:grpSpPr>
        <p:sp>
          <p:nvSpPr>
            <p:cNvPr id="35" name="Rounded Rectangle 3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52053" y="579233"/>
              <a:ext cx="178239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Last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4" name="Group 36"/>
          <p:cNvGrpSpPr/>
          <p:nvPr/>
        </p:nvGrpSpPr>
        <p:grpSpPr>
          <a:xfrm>
            <a:off x="827584" y="3645024"/>
            <a:ext cx="1224136" cy="360040"/>
            <a:chOff x="3152053" y="579233"/>
            <a:chExt cx="2500067" cy="473503"/>
          </a:xfrm>
        </p:grpSpPr>
        <p:sp>
          <p:nvSpPr>
            <p:cNvPr id="38" name="Rounded Rectangle 3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52053" y="579233"/>
              <a:ext cx="1034126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Mobile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up 39"/>
          <p:cNvGrpSpPr/>
          <p:nvPr/>
        </p:nvGrpSpPr>
        <p:grpSpPr>
          <a:xfrm>
            <a:off x="827584" y="3212976"/>
            <a:ext cx="2520280" cy="360040"/>
            <a:chOff x="3152053" y="579233"/>
            <a:chExt cx="2500067" cy="473503"/>
          </a:xfrm>
        </p:grpSpPr>
        <p:sp>
          <p:nvSpPr>
            <p:cNvPr id="41" name="Rounded Rectangle 40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152053" y="579233"/>
              <a:ext cx="1117392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Email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8" name="Group 42"/>
          <p:cNvGrpSpPr/>
          <p:nvPr/>
        </p:nvGrpSpPr>
        <p:grpSpPr>
          <a:xfrm>
            <a:off x="827584" y="2439128"/>
            <a:ext cx="2509589" cy="360040"/>
            <a:chOff x="3152053" y="579233"/>
            <a:chExt cx="2500067" cy="473503"/>
          </a:xfrm>
        </p:grpSpPr>
        <p:sp>
          <p:nvSpPr>
            <p:cNvPr id="44" name="Rounded Rectangle 43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1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4" name="Group 48"/>
          <p:cNvGrpSpPr/>
          <p:nvPr/>
        </p:nvGrpSpPr>
        <p:grpSpPr>
          <a:xfrm>
            <a:off x="827584" y="2831324"/>
            <a:ext cx="1584176" cy="309644"/>
            <a:chOff x="3152053" y="579233"/>
            <a:chExt cx="2500067" cy="473503"/>
          </a:xfrm>
        </p:grpSpPr>
        <p:sp>
          <p:nvSpPr>
            <p:cNvPr id="50" name="Rounded Rectangle 4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152053" y="579233"/>
              <a:ext cx="133123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Suburb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7" name="Group 51"/>
          <p:cNvGrpSpPr/>
          <p:nvPr/>
        </p:nvGrpSpPr>
        <p:grpSpPr>
          <a:xfrm>
            <a:off x="2411760" y="2852936"/>
            <a:ext cx="877788" cy="286472"/>
            <a:chOff x="3152053" y="579233"/>
            <a:chExt cx="2539682" cy="470939"/>
          </a:xfrm>
        </p:grpSpPr>
        <p:sp>
          <p:nvSpPr>
            <p:cNvPr id="53" name="Rounded Rectangle 52"/>
            <p:cNvSpPr/>
            <p:nvPr/>
          </p:nvSpPr>
          <p:spPr>
            <a:xfrm>
              <a:off x="3243463" y="59813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152053" y="579233"/>
              <a:ext cx="171478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Post Code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4" name="Group 66"/>
          <p:cNvGrpSpPr/>
          <p:nvPr/>
        </p:nvGrpSpPr>
        <p:grpSpPr>
          <a:xfrm>
            <a:off x="3319289" y="2109722"/>
            <a:ext cx="1180703" cy="271024"/>
            <a:chOff x="3152053" y="579233"/>
            <a:chExt cx="2500067" cy="473503"/>
          </a:xfrm>
        </p:grpSpPr>
        <p:sp>
          <p:nvSpPr>
            <p:cNvPr id="68" name="Rounded Rectangle 6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152053" y="579233"/>
              <a:ext cx="2020672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Year of Birth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25" name="TextBox 124"/>
          <p:cNvSpPr txBox="1"/>
          <p:nvPr/>
        </p:nvSpPr>
        <p:spPr>
          <a:xfrm>
            <a:off x="1475656" y="43204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First Last </a:t>
            </a:r>
            <a:endParaRPr lang="en-AU" b="1" dirty="0"/>
          </a:p>
        </p:txBody>
      </p:sp>
      <p:sp>
        <p:nvSpPr>
          <p:cNvPr id="126" name="TextBox 125"/>
          <p:cNvSpPr txBox="1"/>
          <p:nvPr/>
        </p:nvSpPr>
        <p:spPr>
          <a:xfrm>
            <a:off x="1475656" y="720080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1234567890</a:t>
            </a:r>
            <a:endParaRPr lang="en-AU" sz="1600" dirty="0"/>
          </a:p>
        </p:txBody>
      </p:sp>
      <p:pic>
        <p:nvPicPr>
          <p:cNvPr id="123" name="Picture 122" descr="profile.png"/>
          <p:cNvPicPr>
            <a:picLocks noChangeAspect="1"/>
          </p:cNvPicPr>
          <p:nvPr/>
        </p:nvPicPr>
        <p:blipFill>
          <a:blip r:embed="rId2" cstate="print"/>
          <a:srcRect l="16694" t="7692" r="16530" b="7692"/>
          <a:stretch>
            <a:fillRect/>
          </a:stretch>
        </p:blipFill>
        <p:spPr>
          <a:xfrm>
            <a:off x="467544" y="504056"/>
            <a:ext cx="685104" cy="576064"/>
          </a:xfrm>
          <a:prstGeom prst="rect">
            <a:avLst/>
          </a:prstGeom>
        </p:spPr>
      </p:pic>
      <p:sp>
        <p:nvSpPr>
          <p:cNvPr id="127" name="Oval 126"/>
          <p:cNvSpPr/>
          <p:nvPr/>
        </p:nvSpPr>
        <p:spPr>
          <a:xfrm>
            <a:off x="288032" y="288032"/>
            <a:ext cx="1115616" cy="1052736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28" name="Group 36"/>
          <p:cNvGrpSpPr/>
          <p:nvPr/>
        </p:nvGrpSpPr>
        <p:grpSpPr>
          <a:xfrm>
            <a:off x="2051720" y="3645024"/>
            <a:ext cx="1224136" cy="360040"/>
            <a:chOff x="3152053" y="579233"/>
            <a:chExt cx="2500067" cy="473503"/>
          </a:xfrm>
        </p:grpSpPr>
        <p:sp>
          <p:nvSpPr>
            <p:cNvPr id="129" name="Rounded Rectangle 128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3152053" y="579233"/>
              <a:ext cx="1149770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Home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39" name="Group 30"/>
          <p:cNvGrpSpPr/>
          <p:nvPr/>
        </p:nvGrpSpPr>
        <p:grpSpPr>
          <a:xfrm>
            <a:off x="827584" y="4631524"/>
            <a:ext cx="1180703" cy="278507"/>
            <a:chOff x="3152053" y="579233"/>
            <a:chExt cx="2500067" cy="473503"/>
          </a:xfrm>
        </p:grpSpPr>
        <p:sp>
          <p:nvSpPr>
            <p:cNvPr id="140" name="Rounded Rectangle 13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3152053" y="579233"/>
              <a:ext cx="1820953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First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42" name="Group 33"/>
          <p:cNvGrpSpPr/>
          <p:nvPr/>
        </p:nvGrpSpPr>
        <p:grpSpPr>
          <a:xfrm>
            <a:off x="2095154" y="4631524"/>
            <a:ext cx="1224135" cy="278507"/>
            <a:chOff x="3152053" y="579233"/>
            <a:chExt cx="2500067" cy="473503"/>
          </a:xfrm>
        </p:grpSpPr>
        <p:sp>
          <p:nvSpPr>
            <p:cNvPr id="143" name="Rounded Rectangle 14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3152053" y="579233"/>
              <a:ext cx="178239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Last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45" name="Group 36"/>
          <p:cNvGrpSpPr/>
          <p:nvPr/>
        </p:nvGrpSpPr>
        <p:grpSpPr>
          <a:xfrm>
            <a:off x="827584" y="5733256"/>
            <a:ext cx="1224136" cy="360040"/>
            <a:chOff x="3152053" y="579233"/>
            <a:chExt cx="2500067" cy="473503"/>
          </a:xfrm>
        </p:grpSpPr>
        <p:sp>
          <p:nvSpPr>
            <p:cNvPr id="146" name="Rounded Rectangle 14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3152053" y="579233"/>
              <a:ext cx="1034126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Mobile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48" name="Group 39"/>
          <p:cNvGrpSpPr/>
          <p:nvPr/>
        </p:nvGrpSpPr>
        <p:grpSpPr>
          <a:xfrm>
            <a:off x="827584" y="6165304"/>
            <a:ext cx="2520280" cy="360040"/>
            <a:chOff x="3152053" y="579233"/>
            <a:chExt cx="2500067" cy="473503"/>
          </a:xfrm>
        </p:grpSpPr>
        <p:sp>
          <p:nvSpPr>
            <p:cNvPr id="149" name="Rounded Rectangle 148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152053" y="579233"/>
              <a:ext cx="1117392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Email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51" name="Group 42"/>
          <p:cNvGrpSpPr/>
          <p:nvPr/>
        </p:nvGrpSpPr>
        <p:grpSpPr>
          <a:xfrm>
            <a:off x="827584" y="4959408"/>
            <a:ext cx="2509589" cy="360040"/>
            <a:chOff x="3152053" y="579233"/>
            <a:chExt cx="2500067" cy="473503"/>
          </a:xfrm>
        </p:grpSpPr>
        <p:sp>
          <p:nvSpPr>
            <p:cNvPr id="152" name="Rounded Rectangle 15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1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54" name="Group 48"/>
          <p:cNvGrpSpPr/>
          <p:nvPr/>
        </p:nvGrpSpPr>
        <p:grpSpPr>
          <a:xfrm>
            <a:off x="827584" y="5351604"/>
            <a:ext cx="1584176" cy="309644"/>
            <a:chOff x="3152053" y="579233"/>
            <a:chExt cx="2500067" cy="473503"/>
          </a:xfrm>
        </p:grpSpPr>
        <p:sp>
          <p:nvSpPr>
            <p:cNvPr id="155" name="Rounded Rectangle 15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3152053" y="579233"/>
              <a:ext cx="133123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Suburb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57" name="Group 51"/>
          <p:cNvGrpSpPr/>
          <p:nvPr/>
        </p:nvGrpSpPr>
        <p:grpSpPr>
          <a:xfrm>
            <a:off x="2455193" y="5373216"/>
            <a:ext cx="877788" cy="286472"/>
            <a:chOff x="3152053" y="579233"/>
            <a:chExt cx="2539682" cy="470939"/>
          </a:xfrm>
        </p:grpSpPr>
        <p:sp>
          <p:nvSpPr>
            <p:cNvPr id="158" name="Rounded Rectangle 157"/>
            <p:cNvSpPr/>
            <p:nvPr/>
          </p:nvSpPr>
          <p:spPr>
            <a:xfrm>
              <a:off x="3243463" y="59813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3152053" y="579233"/>
              <a:ext cx="171478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Post Code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63" name="Group 36"/>
          <p:cNvGrpSpPr/>
          <p:nvPr/>
        </p:nvGrpSpPr>
        <p:grpSpPr>
          <a:xfrm>
            <a:off x="2095153" y="5733256"/>
            <a:ext cx="1224136" cy="360040"/>
            <a:chOff x="3152053" y="579233"/>
            <a:chExt cx="2500067" cy="473503"/>
          </a:xfrm>
        </p:grpSpPr>
        <p:sp>
          <p:nvSpPr>
            <p:cNvPr id="164" name="Rounded Rectangle 163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3152053" y="579233"/>
              <a:ext cx="1149770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Home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66" name="TextBox 165"/>
          <p:cNvSpPr txBox="1"/>
          <p:nvPr/>
        </p:nvSpPr>
        <p:spPr>
          <a:xfrm>
            <a:off x="683568" y="4221088"/>
            <a:ext cx="20230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 smtClean="0">
                <a:solidFill>
                  <a:schemeClr val="tx2">
                    <a:lumMod val="75000"/>
                  </a:schemeClr>
                </a:solidFill>
              </a:rPr>
              <a:t>Emergency Contact </a:t>
            </a:r>
            <a:endParaRPr lang="en-A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67" name="Group 66"/>
          <p:cNvGrpSpPr/>
          <p:nvPr/>
        </p:nvGrpSpPr>
        <p:grpSpPr>
          <a:xfrm>
            <a:off x="3463305" y="4615036"/>
            <a:ext cx="1180703" cy="305040"/>
            <a:chOff x="3152053" y="579233"/>
            <a:chExt cx="2500067" cy="473503"/>
          </a:xfrm>
        </p:grpSpPr>
        <p:sp>
          <p:nvSpPr>
            <p:cNvPr id="168" name="Rounded Rectangle 16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152053" y="579233"/>
              <a:ext cx="2021759" cy="4299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Relationship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70" name="Group 36"/>
          <p:cNvGrpSpPr/>
          <p:nvPr/>
        </p:nvGrpSpPr>
        <p:grpSpPr>
          <a:xfrm>
            <a:off x="3391297" y="5718398"/>
            <a:ext cx="1224136" cy="360040"/>
            <a:chOff x="3152053" y="579233"/>
            <a:chExt cx="2500067" cy="473503"/>
          </a:xfrm>
        </p:grpSpPr>
        <p:sp>
          <p:nvSpPr>
            <p:cNvPr id="171" name="Rounded Rectangle 170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3152053" y="579233"/>
              <a:ext cx="1061244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Work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73" name="Rectangle 172"/>
          <p:cNvSpPr/>
          <p:nvPr/>
        </p:nvSpPr>
        <p:spPr>
          <a:xfrm>
            <a:off x="395536" y="1628800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Contact</a:t>
            </a:r>
            <a:endParaRPr lang="en-AU" dirty="0">
              <a:solidFill>
                <a:schemeClr val="tx2"/>
              </a:solidFill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1547664" y="1628800"/>
            <a:ext cx="1152128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Services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2699792" y="1628800"/>
            <a:ext cx="1440160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Permissions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4139952" y="1628800"/>
            <a:ext cx="1152128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Financial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8388424" y="260648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8388424" y="3326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8388424" y="40466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8388424" y="47667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Box 124"/>
          <p:cNvSpPr txBox="1"/>
          <p:nvPr/>
        </p:nvSpPr>
        <p:spPr>
          <a:xfrm>
            <a:off x="1331640" y="26064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First Last </a:t>
            </a:r>
            <a:endParaRPr lang="en-AU" b="1" dirty="0"/>
          </a:p>
        </p:txBody>
      </p:sp>
      <p:sp>
        <p:nvSpPr>
          <p:cNvPr id="126" name="TextBox 125"/>
          <p:cNvSpPr txBox="1"/>
          <p:nvPr/>
        </p:nvSpPr>
        <p:spPr>
          <a:xfrm>
            <a:off x="1331640" y="548680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1234567890</a:t>
            </a:r>
            <a:endParaRPr lang="en-AU" sz="1600" dirty="0"/>
          </a:p>
        </p:txBody>
      </p:sp>
      <p:pic>
        <p:nvPicPr>
          <p:cNvPr id="123" name="Picture 122" descr="profile.png"/>
          <p:cNvPicPr>
            <a:picLocks noChangeAspect="1"/>
          </p:cNvPicPr>
          <p:nvPr/>
        </p:nvPicPr>
        <p:blipFill>
          <a:blip r:embed="rId2" cstate="print"/>
          <a:srcRect l="16694" t="7692" r="16530" b="7692"/>
          <a:stretch>
            <a:fillRect/>
          </a:stretch>
        </p:blipFill>
        <p:spPr>
          <a:xfrm>
            <a:off x="323528" y="332656"/>
            <a:ext cx="685104" cy="576064"/>
          </a:xfrm>
          <a:prstGeom prst="rect">
            <a:avLst/>
          </a:prstGeom>
        </p:spPr>
      </p:pic>
      <p:sp>
        <p:nvSpPr>
          <p:cNvPr id="127" name="Oval 126"/>
          <p:cNvSpPr/>
          <p:nvPr/>
        </p:nvSpPr>
        <p:spPr>
          <a:xfrm>
            <a:off x="144016" y="116632"/>
            <a:ext cx="1115616" cy="1052736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3" name="Rectangle 172"/>
          <p:cNvSpPr/>
          <p:nvPr/>
        </p:nvSpPr>
        <p:spPr>
          <a:xfrm>
            <a:off x="395536" y="1628800"/>
            <a:ext cx="1152128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Contact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1547664" y="1628800"/>
            <a:ext cx="1152128" cy="28803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Services</a:t>
            </a:r>
            <a:endParaRPr lang="en-AU" dirty="0">
              <a:solidFill>
                <a:schemeClr val="tx2"/>
              </a:solidFill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2699792" y="1628800"/>
            <a:ext cx="1440160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Permissions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4139952" y="1628800"/>
            <a:ext cx="1152128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Financial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07" name="Group 16"/>
          <p:cNvGrpSpPr/>
          <p:nvPr/>
        </p:nvGrpSpPr>
        <p:grpSpPr>
          <a:xfrm>
            <a:off x="539552" y="2524834"/>
            <a:ext cx="2232248" cy="400110"/>
            <a:chOff x="683568" y="1753072"/>
            <a:chExt cx="2232248" cy="400110"/>
          </a:xfrm>
        </p:grpSpPr>
        <p:sp>
          <p:nvSpPr>
            <p:cNvPr id="108" name="Rectangle 107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Service Name1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22" name="Group 17"/>
          <p:cNvGrpSpPr/>
          <p:nvPr/>
        </p:nvGrpSpPr>
        <p:grpSpPr>
          <a:xfrm>
            <a:off x="539552" y="2967169"/>
            <a:ext cx="2232248" cy="400110"/>
            <a:chOff x="683568" y="1753072"/>
            <a:chExt cx="2232248" cy="400110"/>
          </a:xfrm>
        </p:grpSpPr>
        <p:sp>
          <p:nvSpPr>
            <p:cNvPr id="124" name="Rectangle 123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Service Name2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30" name="Group 20"/>
          <p:cNvGrpSpPr/>
          <p:nvPr/>
        </p:nvGrpSpPr>
        <p:grpSpPr>
          <a:xfrm>
            <a:off x="539552" y="3409504"/>
            <a:ext cx="2232248" cy="400110"/>
            <a:chOff x="683568" y="1753072"/>
            <a:chExt cx="2232248" cy="400110"/>
          </a:xfrm>
        </p:grpSpPr>
        <p:sp>
          <p:nvSpPr>
            <p:cNvPr id="131" name="Rectangle 130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Service Name3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33" name="Group 23"/>
          <p:cNvGrpSpPr/>
          <p:nvPr/>
        </p:nvGrpSpPr>
        <p:grpSpPr>
          <a:xfrm>
            <a:off x="539552" y="3851839"/>
            <a:ext cx="2232248" cy="400110"/>
            <a:chOff x="683568" y="1753072"/>
            <a:chExt cx="2232248" cy="400110"/>
          </a:xfrm>
        </p:grpSpPr>
        <p:sp>
          <p:nvSpPr>
            <p:cNvPr id="135" name="Rectangle 134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Service Name4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37" name="Group 26"/>
          <p:cNvGrpSpPr/>
          <p:nvPr/>
        </p:nvGrpSpPr>
        <p:grpSpPr>
          <a:xfrm>
            <a:off x="539552" y="4294174"/>
            <a:ext cx="2232248" cy="400110"/>
            <a:chOff x="683568" y="1753072"/>
            <a:chExt cx="2232248" cy="400110"/>
          </a:xfrm>
        </p:grpSpPr>
        <p:sp>
          <p:nvSpPr>
            <p:cNvPr id="138" name="Rectangle 137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Service Name5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54" name="Group 16"/>
          <p:cNvGrpSpPr/>
          <p:nvPr/>
        </p:nvGrpSpPr>
        <p:grpSpPr>
          <a:xfrm>
            <a:off x="539552" y="4736509"/>
            <a:ext cx="2232248" cy="400110"/>
            <a:chOff x="683568" y="1753072"/>
            <a:chExt cx="2232248" cy="400110"/>
          </a:xfrm>
        </p:grpSpPr>
        <p:sp>
          <p:nvSpPr>
            <p:cNvPr id="157" name="Rectangle 156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Class Name1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61" name="Group 17"/>
          <p:cNvGrpSpPr/>
          <p:nvPr/>
        </p:nvGrpSpPr>
        <p:grpSpPr>
          <a:xfrm>
            <a:off x="539552" y="5178844"/>
            <a:ext cx="2232248" cy="400110"/>
            <a:chOff x="683568" y="1753072"/>
            <a:chExt cx="2232248" cy="400110"/>
          </a:xfrm>
        </p:grpSpPr>
        <p:sp>
          <p:nvSpPr>
            <p:cNvPr id="162" name="Rectangle 161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Class Name2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67" name="Group 20"/>
          <p:cNvGrpSpPr/>
          <p:nvPr/>
        </p:nvGrpSpPr>
        <p:grpSpPr>
          <a:xfrm>
            <a:off x="539552" y="5621178"/>
            <a:ext cx="2232248" cy="400110"/>
            <a:chOff x="683568" y="1753072"/>
            <a:chExt cx="2232248" cy="400110"/>
          </a:xfrm>
        </p:grpSpPr>
        <p:sp>
          <p:nvSpPr>
            <p:cNvPr id="170" name="Rectangle 169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Class Name3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78" name="TextBox 177"/>
          <p:cNvSpPr txBox="1"/>
          <p:nvPr/>
        </p:nvSpPr>
        <p:spPr>
          <a:xfrm>
            <a:off x="467544" y="2060848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3125011" y="2060848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4788024" y="2060848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Commission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4853203" y="249289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30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3131840" y="249289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4853203" y="288487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50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3131840" y="288487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4853203" y="331692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100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3131840" y="331692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8" name="Line Callout 2 (Border and Accent Bar) 187"/>
          <p:cNvSpPr/>
          <p:nvPr/>
        </p:nvSpPr>
        <p:spPr>
          <a:xfrm>
            <a:off x="9756576" y="2492896"/>
            <a:ext cx="2808312" cy="2232248"/>
          </a:xfrm>
          <a:prstGeom prst="accentBorderCallout2">
            <a:avLst>
              <a:gd name="adj1" fmla="val 18750"/>
              <a:gd name="adj2" fmla="val -8333"/>
              <a:gd name="adj3" fmla="val -70955"/>
              <a:gd name="adj4" fmla="val -151102"/>
              <a:gd name="adj5" fmla="val 12810"/>
              <a:gd name="adj6" fmla="val -2242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Consultants can have their individual $ pricing for services they delivery </a:t>
            </a:r>
          </a:p>
          <a:p>
            <a:pPr algn="ctr"/>
            <a:r>
              <a:rPr lang="en-AU" dirty="0" smtClean="0"/>
              <a:t>EG. </a:t>
            </a:r>
            <a:r>
              <a:rPr lang="en-AU" dirty="0" err="1" smtClean="0"/>
              <a:t>Omair</a:t>
            </a:r>
            <a:r>
              <a:rPr lang="en-AU" dirty="0" smtClean="0"/>
              <a:t> cuts hair for $100, but </a:t>
            </a:r>
            <a:r>
              <a:rPr lang="en-AU" dirty="0" err="1" smtClean="0"/>
              <a:t>Sameer</a:t>
            </a:r>
            <a:r>
              <a:rPr lang="en-AU" dirty="0" smtClean="0"/>
              <a:t> can charge $60 for the same service (because he is junior etc) </a:t>
            </a:r>
            <a:endParaRPr lang="en-AU" dirty="0"/>
          </a:p>
        </p:txBody>
      </p:sp>
      <p:sp>
        <p:nvSpPr>
          <p:cNvPr id="189" name="Line Callout 2 (Border and Accent Bar) 188"/>
          <p:cNvSpPr/>
          <p:nvPr/>
        </p:nvSpPr>
        <p:spPr>
          <a:xfrm>
            <a:off x="9900592" y="548680"/>
            <a:ext cx="2088232" cy="1440160"/>
          </a:xfrm>
          <a:prstGeom prst="accentBorderCallout2">
            <a:avLst>
              <a:gd name="adj1" fmla="val 18750"/>
              <a:gd name="adj2" fmla="val -8333"/>
              <a:gd name="adj3" fmla="val -14206"/>
              <a:gd name="adj4" fmla="val -134943"/>
              <a:gd name="adj5" fmla="val 145257"/>
              <a:gd name="adj6" fmla="val -2198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Consultants can be given individual rate of commission for each service they deliver</a:t>
            </a:r>
            <a:endParaRPr lang="en-AU" dirty="0"/>
          </a:p>
        </p:txBody>
      </p:sp>
      <p:grpSp>
        <p:nvGrpSpPr>
          <p:cNvPr id="190" name="Group 16"/>
          <p:cNvGrpSpPr/>
          <p:nvPr/>
        </p:nvGrpSpPr>
        <p:grpSpPr>
          <a:xfrm>
            <a:off x="6876256" y="2092786"/>
            <a:ext cx="2232248" cy="400110"/>
            <a:chOff x="683568" y="1753072"/>
            <a:chExt cx="2232248" cy="400110"/>
          </a:xfrm>
        </p:grpSpPr>
        <p:sp>
          <p:nvSpPr>
            <p:cNvPr id="191" name="Rectangle 190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Branch Name1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93" name="Group 17"/>
          <p:cNvGrpSpPr/>
          <p:nvPr/>
        </p:nvGrpSpPr>
        <p:grpSpPr>
          <a:xfrm>
            <a:off x="6876256" y="2535121"/>
            <a:ext cx="2232248" cy="400110"/>
            <a:chOff x="683568" y="1753072"/>
            <a:chExt cx="2232248" cy="400110"/>
          </a:xfrm>
        </p:grpSpPr>
        <p:sp>
          <p:nvSpPr>
            <p:cNvPr id="194" name="Rectangle 193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Branch Name2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96" name="Group 20"/>
          <p:cNvGrpSpPr/>
          <p:nvPr/>
        </p:nvGrpSpPr>
        <p:grpSpPr>
          <a:xfrm>
            <a:off x="6876256" y="2977456"/>
            <a:ext cx="2232248" cy="400110"/>
            <a:chOff x="683568" y="1753072"/>
            <a:chExt cx="2232248" cy="400110"/>
          </a:xfrm>
        </p:grpSpPr>
        <p:sp>
          <p:nvSpPr>
            <p:cNvPr id="197" name="Rectangle 196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Branch Name3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99" name="Group 23"/>
          <p:cNvGrpSpPr/>
          <p:nvPr/>
        </p:nvGrpSpPr>
        <p:grpSpPr>
          <a:xfrm>
            <a:off x="6876256" y="3419791"/>
            <a:ext cx="2232248" cy="400110"/>
            <a:chOff x="683568" y="1753072"/>
            <a:chExt cx="2232248" cy="400110"/>
          </a:xfrm>
        </p:grpSpPr>
        <p:sp>
          <p:nvSpPr>
            <p:cNvPr id="200" name="Rectangle 199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Branch Name4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02" name="Group 26"/>
          <p:cNvGrpSpPr/>
          <p:nvPr/>
        </p:nvGrpSpPr>
        <p:grpSpPr>
          <a:xfrm>
            <a:off x="6876256" y="3862126"/>
            <a:ext cx="2232248" cy="400110"/>
            <a:chOff x="683568" y="1753072"/>
            <a:chExt cx="2232248" cy="400110"/>
          </a:xfrm>
        </p:grpSpPr>
        <p:sp>
          <p:nvSpPr>
            <p:cNvPr id="203" name="Rectangle 202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Branch Name5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05" name="Group 16"/>
          <p:cNvGrpSpPr/>
          <p:nvPr/>
        </p:nvGrpSpPr>
        <p:grpSpPr>
          <a:xfrm>
            <a:off x="6876256" y="4304461"/>
            <a:ext cx="2232248" cy="400110"/>
            <a:chOff x="683568" y="1753072"/>
            <a:chExt cx="2232248" cy="400110"/>
          </a:xfrm>
        </p:grpSpPr>
        <p:sp>
          <p:nvSpPr>
            <p:cNvPr id="206" name="Rectangle 205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Branch Name6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08" name="Group 17"/>
          <p:cNvGrpSpPr/>
          <p:nvPr/>
        </p:nvGrpSpPr>
        <p:grpSpPr>
          <a:xfrm>
            <a:off x="6876256" y="4746796"/>
            <a:ext cx="2232248" cy="400110"/>
            <a:chOff x="683568" y="1753072"/>
            <a:chExt cx="2232248" cy="400110"/>
          </a:xfrm>
        </p:grpSpPr>
        <p:sp>
          <p:nvSpPr>
            <p:cNvPr id="209" name="Rectangle 208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Branch Name7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211" name="TextBox 210"/>
          <p:cNvSpPr txBox="1"/>
          <p:nvPr/>
        </p:nvSpPr>
        <p:spPr>
          <a:xfrm>
            <a:off x="6804248" y="1628800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Branches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2" name="Line Callout 2 (Border and Accent Bar) 211"/>
          <p:cNvSpPr/>
          <p:nvPr/>
        </p:nvSpPr>
        <p:spPr>
          <a:xfrm>
            <a:off x="10044608" y="5157192"/>
            <a:ext cx="2880320" cy="1944216"/>
          </a:xfrm>
          <a:prstGeom prst="accentBorderCallout2">
            <a:avLst>
              <a:gd name="adj1" fmla="val 18750"/>
              <a:gd name="adj2" fmla="val -8333"/>
              <a:gd name="adj3" fmla="val 25099"/>
              <a:gd name="adj4" fmla="val -52232"/>
              <a:gd name="adj5" fmla="val -54528"/>
              <a:gd name="adj6" fmla="val -1045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Consultants can work at multiple branches</a:t>
            </a:r>
          </a:p>
          <a:p>
            <a:pPr algn="ctr"/>
            <a:r>
              <a:rPr lang="en-AU" dirty="0" smtClean="0"/>
              <a:t>Their work schedule for each branch can be set-up  for each day of the week at different branch with different working hours.</a:t>
            </a:r>
            <a:endParaRPr lang="en-AU" dirty="0"/>
          </a:p>
        </p:txBody>
      </p:sp>
      <p:cxnSp>
        <p:nvCxnSpPr>
          <p:cNvPr id="214" name="Straight Connector 213"/>
          <p:cNvCxnSpPr/>
          <p:nvPr/>
        </p:nvCxnSpPr>
        <p:spPr>
          <a:xfrm>
            <a:off x="6588224" y="1484784"/>
            <a:ext cx="0" cy="5328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>
            <a:off x="8388424" y="260648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>
            <a:off x="8388424" y="3326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>
          <a:xfrm>
            <a:off x="8388424" y="40466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>
            <a:off x="8388424" y="47667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3"/>
          <p:cNvGrpSpPr/>
          <p:nvPr/>
        </p:nvGrpSpPr>
        <p:grpSpPr>
          <a:xfrm>
            <a:off x="7524328" y="6309320"/>
            <a:ext cx="1180703" cy="278507"/>
            <a:chOff x="3152053" y="579233"/>
            <a:chExt cx="2500067" cy="473503"/>
          </a:xfrm>
        </p:grpSpPr>
        <p:sp>
          <p:nvSpPr>
            <p:cNvPr id="105" name="Rounded Rectangle 10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3152053" y="579233"/>
              <a:ext cx="2439561" cy="470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dirty="0" smtClean="0">
                  <a:solidFill>
                    <a:schemeClr val="bg1"/>
                  </a:solidFill>
                </a:rPr>
                <a:t>Next</a:t>
              </a:r>
              <a:endParaRPr lang="en-AU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5" name="TextBox 124"/>
          <p:cNvSpPr txBox="1"/>
          <p:nvPr/>
        </p:nvSpPr>
        <p:spPr>
          <a:xfrm>
            <a:off x="1331640" y="26064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First Last </a:t>
            </a:r>
            <a:endParaRPr lang="en-AU" b="1" dirty="0"/>
          </a:p>
        </p:txBody>
      </p:sp>
      <p:sp>
        <p:nvSpPr>
          <p:cNvPr id="126" name="TextBox 125"/>
          <p:cNvSpPr txBox="1"/>
          <p:nvPr/>
        </p:nvSpPr>
        <p:spPr>
          <a:xfrm>
            <a:off x="1331640" y="548680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1234567890</a:t>
            </a:r>
            <a:endParaRPr lang="en-AU" sz="1600" dirty="0"/>
          </a:p>
        </p:txBody>
      </p:sp>
      <p:pic>
        <p:nvPicPr>
          <p:cNvPr id="123" name="Picture 122" descr="profile.png"/>
          <p:cNvPicPr>
            <a:picLocks noChangeAspect="1"/>
          </p:cNvPicPr>
          <p:nvPr/>
        </p:nvPicPr>
        <p:blipFill>
          <a:blip r:embed="rId2" cstate="print"/>
          <a:srcRect l="16694" t="7692" r="16530" b="7692"/>
          <a:stretch>
            <a:fillRect/>
          </a:stretch>
        </p:blipFill>
        <p:spPr>
          <a:xfrm>
            <a:off x="323528" y="332656"/>
            <a:ext cx="685104" cy="576064"/>
          </a:xfrm>
          <a:prstGeom prst="rect">
            <a:avLst/>
          </a:prstGeom>
        </p:spPr>
      </p:pic>
      <p:sp>
        <p:nvSpPr>
          <p:cNvPr id="127" name="Oval 126"/>
          <p:cNvSpPr/>
          <p:nvPr/>
        </p:nvSpPr>
        <p:spPr>
          <a:xfrm>
            <a:off x="144016" y="116632"/>
            <a:ext cx="1115616" cy="1052736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3" name="Rectangle 172"/>
          <p:cNvSpPr/>
          <p:nvPr/>
        </p:nvSpPr>
        <p:spPr>
          <a:xfrm>
            <a:off x="395536" y="1628800"/>
            <a:ext cx="1152128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Contact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1547664" y="1628800"/>
            <a:ext cx="1152128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Services</a:t>
            </a:r>
          </a:p>
        </p:txBody>
      </p:sp>
      <p:sp>
        <p:nvSpPr>
          <p:cNvPr id="175" name="Rectangle 174"/>
          <p:cNvSpPr/>
          <p:nvPr/>
        </p:nvSpPr>
        <p:spPr>
          <a:xfrm>
            <a:off x="2699792" y="1628800"/>
            <a:ext cx="1440160" cy="28803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Permissions</a:t>
            </a:r>
            <a:endParaRPr lang="en-AU" dirty="0">
              <a:solidFill>
                <a:schemeClr val="tx2"/>
              </a:solidFill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4139952" y="1628800"/>
            <a:ext cx="1152128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Financial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" name="Group 16"/>
          <p:cNvGrpSpPr/>
          <p:nvPr/>
        </p:nvGrpSpPr>
        <p:grpSpPr>
          <a:xfrm>
            <a:off x="1403648" y="3964994"/>
            <a:ext cx="2232248" cy="400110"/>
            <a:chOff x="683568" y="1753072"/>
            <a:chExt cx="2232248" cy="400110"/>
          </a:xfrm>
        </p:grpSpPr>
        <p:sp>
          <p:nvSpPr>
            <p:cNvPr id="108" name="Rectangle 107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Concierge 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4" name="Group 17"/>
          <p:cNvGrpSpPr/>
          <p:nvPr/>
        </p:nvGrpSpPr>
        <p:grpSpPr>
          <a:xfrm>
            <a:off x="1403648" y="4469050"/>
            <a:ext cx="2880320" cy="707886"/>
            <a:chOff x="683568" y="1753072"/>
            <a:chExt cx="2232248" cy="707886"/>
          </a:xfrm>
        </p:grpSpPr>
        <p:sp>
          <p:nvSpPr>
            <p:cNvPr id="124" name="Rectangle 123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892763" y="1753072"/>
              <a:ext cx="202305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Consultant/ Provider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88" name="Line Callout 2 (Border and Accent Bar) 187"/>
          <p:cNvSpPr/>
          <p:nvPr/>
        </p:nvSpPr>
        <p:spPr>
          <a:xfrm>
            <a:off x="7308304" y="4625752"/>
            <a:ext cx="6049180" cy="2232248"/>
          </a:xfrm>
          <a:prstGeom prst="accentBorderCallout2">
            <a:avLst>
              <a:gd name="adj1" fmla="val 18750"/>
              <a:gd name="adj2" fmla="val -8333"/>
              <a:gd name="adj3" fmla="val 49334"/>
              <a:gd name="adj4" fmla="val -19617"/>
              <a:gd name="adj5" fmla="val 66128"/>
              <a:gd name="adj6" fmla="val -757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Staff may be assigned multiple roles. </a:t>
            </a:r>
            <a:r>
              <a:rPr lang="en-AU" dirty="0" err="1" smtClean="0"/>
              <a:t>Eg</a:t>
            </a:r>
            <a:r>
              <a:rPr lang="en-AU" dirty="0" smtClean="0"/>
              <a:t> a provider can also be assigned a role of Concierge </a:t>
            </a:r>
          </a:p>
          <a:p>
            <a:pPr algn="ctr"/>
            <a:endParaRPr lang="en-AU" dirty="0" smtClean="0"/>
          </a:p>
          <a:p>
            <a:pPr algn="ctr"/>
            <a:r>
              <a:rPr lang="en-AU" dirty="0" smtClean="0"/>
              <a:t>Provider may be also assigned a role of Manager</a:t>
            </a:r>
          </a:p>
          <a:p>
            <a:pPr algn="ctr"/>
            <a:endParaRPr lang="en-AU" dirty="0" smtClean="0"/>
          </a:p>
          <a:p>
            <a:pPr algn="ctr"/>
            <a:r>
              <a:rPr lang="en-AU" dirty="0" smtClean="0"/>
              <a:t>Admin may have all permissions but cannot deliver services and hence cannot be booked </a:t>
            </a:r>
            <a:endParaRPr lang="en-AU" dirty="0"/>
          </a:p>
        </p:txBody>
      </p:sp>
      <p:sp>
        <p:nvSpPr>
          <p:cNvPr id="189" name="Line Callout 2 (Border and Accent Bar) 188"/>
          <p:cNvSpPr/>
          <p:nvPr/>
        </p:nvSpPr>
        <p:spPr>
          <a:xfrm>
            <a:off x="9900592" y="548680"/>
            <a:ext cx="2088232" cy="1440160"/>
          </a:xfrm>
          <a:prstGeom prst="accentBorderCallout2">
            <a:avLst>
              <a:gd name="adj1" fmla="val 18750"/>
              <a:gd name="adj2" fmla="val -8333"/>
              <a:gd name="adj3" fmla="val -14206"/>
              <a:gd name="adj4" fmla="val -134943"/>
              <a:gd name="adj5" fmla="val 177507"/>
              <a:gd name="adj6" fmla="val -3164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Roles  and their associated permissions are defined in Company Set-up tab</a:t>
            </a:r>
            <a:endParaRPr lang="en-AU" dirty="0"/>
          </a:p>
        </p:txBody>
      </p:sp>
      <p:grpSp>
        <p:nvGrpSpPr>
          <p:cNvPr id="11" name="Group 16"/>
          <p:cNvGrpSpPr/>
          <p:nvPr/>
        </p:nvGrpSpPr>
        <p:grpSpPr>
          <a:xfrm>
            <a:off x="1403648" y="5621178"/>
            <a:ext cx="2232248" cy="400110"/>
            <a:chOff x="683568" y="1753072"/>
            <a:chExt cx="2232248" cy="400110"/>
          </a:xfrm>
        </p:grpSpPr>
        <p:sp>
          <p:nvSpPr>
            <p:cNvPr id="191" name="Rectangle 190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Admin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2" name="Group 17"/>
          <p:cNvGrpSpPr/>
          <p:nvPr/>
        </p:nvGrpSpPr>
        <p:grpSpPr>
          <a:xfrm>
            <a:off x="1403648" y="5045114"/>
            <a:ext cx="2232248" cy="400110"/>
            <a:chOff x="683568" y="1753072"/>
            <a:chExt cx="2232248" cy="400110"/>
          </a:xfrm>
        </p:grpSpPr>
        <p:sp>
          <p:nvSpPr>
            <p:cNvPr id="194" name="Rectangle 193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Manager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964771" y="249289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Branch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125011" y="249289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Branch Name 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573283" y="249289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Branch Name 5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32723" y="2060848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Branches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04731" y="3388930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Permissions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964771" y="285293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Branch Name7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125011" y="285293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Branch Name 8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573283" y="2852936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Branch Name 9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2" name="Line Callout 2 (Border and Accent Bar) 91"/>
          <p:cNvSpPr/>
          <p:nvPr/>
        </p:nvSpPr>
        <p:spPr>
          <a:xfrm>
            <a:off x="-3132856" y="188640"/>
            <a:ext cx="2088232" cy="1440160"/>
          </a:xfrm>
          <a:prstGeom prst="accentBorderCallout2">
            <a:avLst>
              <a:gd name="adj1" fmla="val 18750"/>
              <a:gd name="adj2" fmla="val -8333"/>
              <a:gd name="adj3" fmla="val 136061"/>
              <a:gd name="adj4" fmla="val 77430"/>
              <a:gd name="adj5" fmla="val 142586"/>
              <a:gd name="adj6" fmla="val 1703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Show only branches that  this staff is assigned to</a:t>
            </a:r>
            <a:endParaRPr lang="en-AU" dirty="0"/>
          </a:p>
        </p:txBody>
      </p:sp>
      <p:sp>
        <p:nvSpPr>
          <p:cNvPr id="93" name="Line Callout 2 (Border and Accent Bar) 92"/>
          <p:cNvSpPr/>
          <p:nvPr/>
        </p:nvSpPr>
        <p:spPr>
          <a:xfrm>
            <a:off x="-3132856" y="2636912"/>
            <a:ext cx="2088232" cy="1440160"/>
          </a:xfrm>
          <a:prstGeom prst="accentBorderCallout2">
            <a:avLst>
              <a:gd name="adj1" fmla="val 18750"/>
              <a:gd name="adj2" fmla="val -8333"/>
              <a:gd name="adj3" fmla="val -44894"/>
              <a:gd name="adj4" fmla="val 16856"/>
              <a:gd name="adj5" fmla="val 28298"/>
              <a:gd name="adj6" fmla="val 1834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Selecting a branch will show the permissions assigned to the staff for that branch</a:t>
            </a:r>
            <a:endParaRPr lang="en-AU" dirty="0"/>
          </a:p>
        </p:txBody>
      </p:sp>
      <p:sp>
        <p:nvSpPr>
          <p:cNvPr id="95" name="Oval 94"/>
          <p:cNvSpPr/>
          <p:nvPr/>
        </p:nvSpPr>
        <p:spPr>
          <a:xfrm>
            <a:off x="786056" y="294018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6" name="Oval 95"/>
          <p:cNvSpPr/>
          <p:nvPr/>
        </p:nvSpPr>
        <p:spPr>
          <a:xfrm>
            <a:off x="786056" y="2580144"/>
            <a:ext cx="216024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7" name="Oval 96"/>
          <p:cNvSpPr/>
          <p:nvPr/>
        </p:nvSpPr>
        <p:spPr>
          <a:xfrm>
            <a:off x="2915816" y="2606432"/>
            <a:ext cx="216024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8" name="Oval 97"/>
          <p:cNvSpPr/>
          <p:nvPr/>
        </p:nvSpPr>
        <p:spPr>
          <a:xfrm>
            <a:off x="2915816" y="2966472"/>
            <a:ext cx="216024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9" name="Oval 98"/>
          <p:cNvSpPr/>
          <p:nvPr/>
        </p:nvSpPr>
        <p:spPr>
          <a:xfrm>
            <a:off x="5292080" y="2636912"/>
            <a:ext cx="216024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0" name="Oval 99"/>
          <p:cNvSpPr/>
          <p:nvPr/>
        </p:nvSpPr>
        <p:spPr>
          <a:xfrm>
            <a:off x="5292080" y="2996952"/>
            <a:ext cx="216024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01" name="Straight Connector 100"/>
          <p:cNvCxnSpPr/>
          <p:nvPr/>
        </p:nvCxnSpPr>
        <p:spPr>
          <a:xfrm>
            <a:off x="8388424" y="260648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8388424" y="3326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8388424" y="40466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8388424" y="47667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30"/>
          <p:cNvGrpSpPr/>
          <p:nvPr/>
        </p:nvGrpSpPr>
        <p:grpSpPr>
          <a:xfrm>
            <a:off x="1728284" y="2142381"/>
            <a:ext cx="1180703" cy="278507"/>
            <a:chOff x="3152053" y="579233"/>
            <a:chExt cx="2500067" cy="473503"/>
          </a:xfrm>
        </p:grpSpPr>
        <p:sp>
          <p:nvSpPr>
            <p:cNvPr id="32" name="Rounded Rectangle 3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152053" y="579233"/>
              <a:ext cx="118690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Salary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3" name="Group 42"/>
          <p:cNvGrpSpPr/>
          <p:nvPr/>
        </p:nvGrpSpPr>
        <p:grpSpPr>
          <a:xfrm>
            <a:off x="1684851" y="2462416"/>
            <a:ext cx="2509589" cy="288032"/>
            <a:chOff x="3152053" y="579233"/>
            <a:chExt cx="2500067" cy="378801"/>
          </a:xfrm>
        </p:grpSpPr>
        <p:sp>
          <p:nvSpPr>
            <p:cNvPr id="44" name="Rounded Rectangle 43"/>
            <p:cNvSpPr/>
            <p:nvPr/>
          </p:nvSpPr>
          <p:spPr>
            <a:xfrm>
              <a:off x="3203848" y="620686"/>
              <a:ext cx="2448272" cy="3373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152053" y="579233"/>
              <a:ext cx="1184596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Tax File Number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4" name="Group 48"/>
          <p:cNvGrpSpPr/>
          <p:nvPr/>
        </p:nvGrpSpPr>
        <p:grpSpPr>
          <a:xfrm>
            <a:off x="1733208" y="3191364"/>
            <a:ext cx="1584176" cy="237636"/>
            <a:chOff x="3152053" y="579233"/>
            <a:chExt cx="2500067" cy="473503"/>
          </a:xfrm>
        </p:grpSpPr>
        <p:sp>
          <p:nvSpPr>
            <p:cNvPr id="50" name="Rounded Rectangle 4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152053" y="579233"/>
              <a:ext cx="291533" cy="423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09" name="Line Callout 2 (Border and Accent Bar) 108"/>
          <p:cNvSpPr/>
          <p:nvPr/>
        </p:nvSpPr>
        <p:spPr>
          <a:xfrm>
            <a:off x="9684568" y="908720"/>
            <a:ext cx="2088232" cy="1224136"/>
          </a:xfrm>
          <a:prstGeom prst="accentBorderCallout2">
            <a:avLst>
              <a:gd name="adj1" fmla="val 18750"/>
              <a:gd name="adj2" fmla="val -8333"/>
              <a:gd name="adj3" fmla="val -24877"/>
              <a:gd name="adj4" fmla="val -109660"/>
              <a:gd name="adj5" fmla="val 8674"/>
              <a:gd name="adj6" fmla="val -1291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Select services or classes for booking</a:t>
            </a:r>
            <a:endParaRPr lang="en-AU" dirty="0"/>
          </a:p>
        </p:txBody>
      </p:sp>
      <p:sp>
        <p:nvSpPr>
          <p:cNvPr id="125" name="TextBox 124"/>
          <p:cNvSpPr txBox="1"/>
          <p:nvPr/>
        </p:nvSpPr>
        <p:spPr>
          <a:xfrm>
            <a:off x="1331640" y="26064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First Last </a:t>
            </a:r>
            <a:endParaRPr lang="en-AU" b="1" dirty="0"/>
          </a:p>
        </p:txBody>
      </p:sp>
      <p:sp>
        <p:nvSpPr>
          <p:cNvPr id="126" name="TextBox 125"/>
          <p:cNvSpPr txBox="1"/>
          <p:nvPr/>
        </p:nvSpPr>
        <p:spPr>
          <a:xfrm>
            <a:off x="1331640" y="548680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1234567890</a:t>
            </a:r>
            <a:endParaRPr lang="en-AU" sz="1600" dirty="0"/>
          </a:p>
        </p:txBody>
      </p:sp>
      <p:pic>
        <p:nvPicPr>
          <p:cNvPr id="123" name="Picture 122" descr="profile.png"/>
          <p:cNvPicPr>
            <a:picLocks noChangeAspect="1"/>
          </p:cNvPicPr>
          <p:nvPr/>
        </p:nvPicPr>
        <p:blipFill>
          <a:blip r:embed="rId2" cstate="print"/>
          <a:srcRect l="16694" t="7692" r="16530" b="7692"/>
          <a:stretch>
            <a:fillRect/>
          </a:stretch>
        </p:blipFill>
        <p:spPr>
          <a:xfrm>
            <a:off x="323528" y="332656"/>
            <a:ext cx="685104" cy="576064"/>
          </a:xfrm>
          <a:prstGeom prst="rect">
            <a:avLst/>
          </a:prstGeom>
        </p:spPr>
      </p:pic>
      <p:sp>
        <p:nvSpPr>
          <p:cNvPr id="127" name="Oval 126"/>
          <p:cNvSpPr/>
          <p:nvPr/>
        </p:nvSpPr>
        <p:spPr>
          <a:xfrm>
            <a:off x="144016" y="116632"/>
            <a:ext cx="1115616" cy="1052736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3" name="Rectangle 172"/>
          <p:cNvSpPr/>
          <p:nvPr/>
        </p:nvSpPr>
        <p:spPr>
          <a:xfrm>
            <a:off x="395536" y="1628800"/>
            <a:ext cx="1152128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Contact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1547664" y="1628800"/>
            <a:ext cx="1152128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Services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2699792" y="1628800"/>
            <a:ext cx="1440160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Permissions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4139952" y="1628800"/>
            <a:ext cx="11521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2"/>
                </a:solidFill>
              </a:rPr>
              <a:t>Financial</a:t>
            </a:r>
            <a:endParaRPr lang="en-AU" dirty="0">
              <a:solidFill>
                <a:schemeClr val="tx2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278966" y="2132856"/>
            <a:ext cx="20230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Hourly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004048" y="2132856"/>
            <a:ext cx="720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Monthly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Oval 93"/>
          <p:cNvSpPr/>
          <p:nvPr/>
        </p:nvSpPr>
        <p:spPr>
          <a:xfrm>
            <a:off x="4778876" y="2204864"/>
            <a:ext cx="153164" cy="1379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100"/>
          </a:p>
        </p:txBody>
      </p:sp>
      <p:sp>
        <p:nvSpPr>
          <p:cNvPr id="95" name="Oval 94"/>
          <p:cNvSpPr/>
          <p:nvPr/>
        </p:nvSpPr>
        <p:spPr>
          <a:xfrm>
            <a:off x="3197019" y="2204864"/>
            <a:ext cx="153164" cy="1379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100"/>
          </a:p>
        </p:txBody>
      </p:sp>
      <p:sp>
        <p:nvSpPr>
          <p:cNvPr id="98" name="TextBox 97"/>
          <p:cNvSpPr txBox="1"/>
          <p:nvPr/>
        </p:nvSpPr>
        <p:spPr>
          <a:xfrm>
            <a:off x="395536" y="2132856"/>
            <a:ext cx="560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Salary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067944" y="2132856"/>
            <a:ext cx="648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Weekly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0" name="Oval 99"/>
          <p:cNvSpPr/>
          <p:nvPr/>
        </p:nvSpPr>
        <p:spPr>
          <a:xfrm>
            <a:off x="3907160" y="2204864"/>
            <a:ext cx="153164" cy="1379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100"/>
          </a:p>
        </p:txBody>
      </p:sp>
      <p:sp>
        <p:nvSpPr>
          <p:cNvPr id="101" name="TextBox 100"/>
          <p:cNvSpPr txBox="1"/>
          <p:nvPr/>
        </p:nvSpPr>
        <p:spPr>
          <a:xfrm>
            <a:off x="395536" y="2443748"/>
            <a:ext cx="429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TFN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563888" y="3191364"/>
            <a:ext cx="1244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Account Number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95536" y="3191364"/>
            <a:ext cx="970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BSB Number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395536" y="2852936"/>
            <a:ext cx="11053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Account Name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8" name="Rounded Rectangle 107"/>
          <p:cNvSpPr/>
          <p:nvPr/>
        </p:nvSpPr>
        <p:spPr>
          <a:xfrm>
            <a:off x="1763688" y="2852936"/>
            <a:ext cx="2457597" cy="25651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10" name="Rounded Rectangle 109"/>
          <p:cNvSpPr/>
          <p:nvPr/>
        </p:nvSpPr>
        <p:spPr>
          <a:xfrm>
            <a:off x="4778699" y="3191364"/>
            <a:ext cx="2457597" cy="25651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grpSp>
        <p:nvGrpSpPr>
          <p:cNvPr id="132" name="Group 30"/>
          <p:cNvGrpSpPr/>
          <p:nvPr/>
        </p:nvGrpSpPr>
        <p:grpSpPr>
          <a:xfrm>
            <a:off x="1800292" y="3942581"/>
            <a:ext cx="3456384" cy="278507"/>
            <a:chOff x="3152053" y="579233"/>
            <a:chExt cx="2500067" cy="473503"/>
          </a:xfrm>
        </p:grpSpPr>
        <p:sp>
          <p:nvSpPr>
            <p:cNvPr id="133" name="Rounded Rectangle 132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3152053" y="579233"/>
              <a:ext cx="1186905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Salary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36" name="Group 42"/>
          <p:cNvGrpSpPr/>
          <p:nvPr/>
        </p:nvGrpSpPr>
        <p:grpSpPr>
          <a:xfrm>
            <a:off x="1756859" y="4969361"/>
            <a:ext cx="2509589" cy="288032"/>
            <a:chOff x="3152053" y="579233"/>
            <a:chExt cx="2500067" cy="378801"/>
          </a:xfrm>
        </p:grpSpPr>
        <p:sp>
          <p:nvSpPr>
            <p:cNvPr id="137" name="Rounded Rectangle 136"/>
            <p:cNvSpPr/>
            <p:nvPr/>
          </p:nvSpPr>
          <p:spPr>
            <a:xfrm>
              <a:off x="3203848" y="620686"/>
              <a:ext cx="2448272" cy="3373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3152053" y="579233"/>
              <a:ext cx="1184596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Tax File Number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39" name="Group 48"/>
          <p:cNvGrpSpPr/>
          <p:nvPr/>
        </p:nvGrpSpPr>
        <p:grpSpPr>
          <a:xfrm>
            <a:off x="1805216" y="6043109"/>
            <a:ext cx="1584176" cy="309644"/>
            <a:chOff x="3152053" y="579233"/>
            <a:chExt cx="2500067" cy="473503"/>
          </a:xfrm>
        </p:grpSpPr>
        <p:sp>
          <p:nvSpPr>
            <p:cNvPr id="142" name="Rounded Rectangle 14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3152053" y="579233"/>
              <a:ext cx="291533" cy="423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48" name="TextBox 147"/>
          <p:cNvSpPr txBox="1"/>
          <p:nvPr/>
        </p:nvSpPr>
        <p:spPr>
          <a:xfrm>
            <a:off x="467544" y="3933056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Fund Name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67544" y="4950693"/>
            <a:ext cx="1439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Super Fund Number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3635896" y="6043109"/>
            <a:ext cx="1244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Account Number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467544" y="6043109"/>
            <a:ext cx="970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BSB Number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467544" y="5310733"/>
            <a:ext cx="11053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Account Name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1" name="Rounded Rectangle 160"/>
          <p:cNvSpPr/>
          <p:nvPr/>
        </p:nvSpPr>
        <p:spPr>
          <a:xfrm>
            <a:off x="1835696" y="5310733"/>
            <a:ext cx="3456384" cy="25651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62" name="Rounded Rectangle 161"/>
          <p:cNvSpPr/>
          <p:nvPr/>
        </p:nvSpPr>
        <p:spPr>
          <a:xfrm>
            <a:off x="4850707" y="6043109"/>
            <a:ext cx="2457597" cy="25651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grpSp>
        <p:nvGrpSpPr>
          <p:cNvPr id="163" name="Group 42"/>
          <p:cNvGrpSpPr/>
          <p:nvPr/>
        </p:nvGrpSpPr>
        <p:grpSpPr>
          <a:xfrm>
            <a:off x="1800292" y="4230613"/>
            <a:ext cx="3456384" cy="360040"/>
            <a:chOff x="3152053" y="579233"/>
            <a:chExt cx="2500067" cy="473503"/>
          </a:xfrm>
        </p:grpSpPr>
        <p:sp>
          <p:nvSpPr>
            <p:cNvPr id="167" name="Rounded Rectangle 166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3152053" y="579233"/>
              <a:ext cx="169007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Address 1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77" name="Group 48"/>
          <p:cNvGrpSpPr/>
          <p:nvPr/>
        </p:nvGrpSpPr>
        <p:grpSpPr>
          <a:xfrm>
            <a:off x="1850579" y="4622809"/>
            <a:ext cx="1584176" cy="309644"/>
            <a:chOff x="3152053" y="579233"/>
            <a:chExt cx="2500067" cy="473503"/>
          </a:xfrm>
        </p:grpSpPr>
        <p:sp>
          <p:nvSpPr>
            <p:cNvPr id="178" name="Rounded Rectangle 177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3152053" y="579233"/>
              <a:ext cx="1331230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Suburb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80" name="Group 51"/>
          <p:cNvGrpSpPr/>
          <p:nvPr/>
        </p:nvGrpSpPr>
        <p:grpSpPr>
          <a:xfrm>
            <a:off x="3478188" y="4644421"/>
            <a:ext cx="877788" cy="286472"/>
            <a:chOff x="3152053" y="579233"/>
            <a:chExt cx="2539682" cy="470939"/>
          </a:xfrm>
        </p:grpSpPr>
        <p:sp>
          <p:nvSpPr>
            <p:cNvPr id="181" name="Rounded Rectangle 180"/>
            <p:cNvSpPr/>
            <p:nvPr/>
          </p:nvSpPr>
          <p:spPr>
            <a:xfrm>
              <a:off x="3243463" y="59813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3152053" y="579233"/>
              <a:ext cx="1714781" cy="470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Post Code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83" name="TextBox 182"/>
          <p:cNvSpPr txBox="1"/>
          <p:nvPr/>
        </p:nvSpPr>
        <p:spPr>
          <a:xfrm>
            <a:off x="467544" y="4230613"/>
            <a:ext cx="10306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Fund Address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84" name="Group 48"/>
          <p:cNvGrpSpPr/>
          <p:nvPr/>
        </p:nvGrpSpPr>
        <p:grpSpPr>
          <a:xfrm>
            <a:off x="1805216" y="5639636"/>
            <a:ext cx="2262728" cy="309644"/>
            <a:chOff x="3152053" y="579233"/>
            <a:chExt cx="2500067" cy="473503"/>
          </a:xfrm>
        </p:grpSpPr>
        <p:sp>
          <p:nvSpPr>
            <p:cNvPr id="185" name="Rounded Rectangle 184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3152053" y="579233"/>
              <a:ext cx="291533" cy="423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87" name="TextBox 186"/>
          <p:cNvSpPr txBox="1"/>
          <p:nvPr/>
        </p:nvSpPr>
        <p:spPr>
          <a:xfrm>
            <a:off x="4279233" y="5639636"/>
            <a:ext cx="6528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Branch 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467544" y="5639636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Bank Name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9" name="Rounded Rectangle 188"/>
          <p:cNvSpPr/>
          <p:nvPr/>
        </p:nvSpPr>
        <p:spPr>
          <a:xfrm>
            <a:off x="4850707" y="5639636"/>
            <a:ext cx="2457597" cy="25651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90" name="TextBox 189"/>
          <p:cNvSpPr txBox="1"/>
          <p:nvPr/>
        </p:nvSpPr>
        <p:spPr>
          <a:xfrm>
            <a:off x="467544" y="357301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Super </a:t>
            </a:r>
            <a:r>
              <a:rPr lang="en-AU" b="1" u="sng" dirty="0" err="1" smtClean="0">
                <a:solidFill>
                  <a:schemeClr val="tx2">
                    <a:lumMod val="75000"/>
                  </a:schemeClr>
                </a:solidFill>
              </a:rPr>
              <a:t>Annuation</a:t>
            </a:r>
            <a:r>
              <a:rPr lang="en-AU" b="1" u="sng" dirty="0" smtClean="0">
                <a:solidFill>
                  <a:schemeClr val="tx2">
                    <a:lumMod val="75000"/>
                  </a:schemeClr>
                </a:solidFill>
              </a:rPr>
              <a:t> Fund Details</a:t>
            </a:r>
            <a:endParaRPr lang="en-A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91" name="Straight Connector 190"/>
          <p:cNvCxnSpPr/>
          <p:nvPr/>
        </p:nvCxnSpPr>
        <p:spPr>
          <a:xfrm>
            <a:off x="8388424" y="260648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>
          <a:xfrm>
            <a:off x="8388424" y="3326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8388424" y="40466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>
            <a:off x="8388424" y="47667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"/>
          <p:cNvGrpSpPr/>
          <p:nvPr/>
        </p:nvGrpSpPr>
        <p:grpSpPr>
          <a:xfrm>
            <a:off x="539552" y="2092786"/>
            <a:ext cx="2736304" cy="400110"/>
            <a:chOff x="683568" y="1753072"/>
            <a:chExt cx="2736304" cy="400110"/>
          </a:xfrm>
        </p:grpSpPr>
        <p:sp>
          <p:nvSpPr>
            <p:cNvPr id="108" name="Rectangle 107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892763" y="1753072"/>
              <a:ext cx="25271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Check in/ Check-out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4" name="Group 17"/>
          <p:cNvGrpSpPr/>
          <p:nvPr/>
        </p:nvGrpSpPr>
        <p:grpSpPr>
          <a:xfrm>
            <a:off x="539552" y="2535121"/>
            <a:ext cx="3744416" cy="400110"/>
            <a:chOff x="683568" y="1753072"/>
            <a:chExt cx="3744416" cy="400110"/>
          </a:xfrm>
        </p:grpSpPr>
        <p:sp>
          <p:nvSpPr>
            <p:cNvPr id="124" name="Rectangle 123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892763" y="1753072"/>
              <a:ext cx="35352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New Appointment Creation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5" name="Group 20"/>
          <p:cNvGrpSpPr/>
          <p:nvPr/>
        </p:nvGrpSpPr>
        <p:grpSpPr>
          <a:xfrm>
            <a:off x="539552" y="2977456"/>
            <a:ext cx="2664296" cy="400110"/>
            <a:chOff x="683568" y="1753072"/>
            <a:chExt cx="2664296" cy="400110"/>
          </a:xfrm>
        </p:grpSpPr>
        <p:sp>
          <p:nvSpPr>
            <p:cNvPr id="131" name="Rectangle 130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892763" y="1753072"/>
              <a:ext cx="24551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Search Customers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6" name="Group 23"/>
          <p:cNvGrpSpPr/>
          <p:nvPr/>
        </p:nvGrpSpPr>
        <p:grpSpPr>
          <a:xfrm>
            <a:off x="539552" y="3419791"/>
            <a:ext cx="3600400" cy="400110"/>
            <a:chOff x="683568" y="1753072"/>
            <a:chExt cx="3600400" cy="400110"/>
          </a:xfrm>
        </p:grpSpPr>
        <p:sp>
          <p:nvSpPr>
            <p:cNvPr id="135" name="Rectangle 134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892763" y="1753072"/>
              <a:ext cx="33912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Change Own Schedule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7" name="Group 26"/>
          <p:cNvGrpSpPr/>
          <p:nvPr/>
        </p:nvGrpSpPr>
        <p:grpSpPr>
          <a:xfrm>
            <a:off x="539552" y="3862126"/>
            <a:ext cx="2232248" cy="400110"/>
            <a:chOff x="683568" y="1753072"/>
            <a:chExt cx="2232248" cy="400110"/>
          </a:xfrm>
        </p:grpSpPr>
        <p:sp>
          <p:nvSpPr>
            <p:cNvPr id="138" name="Rectangle 137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Create Staff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8" name="Group 16"/>
          <p:cNvGrpSpPr/>
          <p:nvPr/>
        </p:nvGrpSpPr>
        <p:grpSpPr>
          <a:xfrm>
            <a:off x="539552" y="4304461"/>
            <a:ext cx="3672408" cy="400110"/>
            <a:chOff x="683568" y="1753072"/>
            <a:chExt cx="3672408" cy="400110"/>
          </a:xfrm>
        </p:grpSpPr>
        <p:sp>
          <p:nvSpPr>
            <p:cNvPr id="157" name="Rectangle 156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892763" y="1753072"/>
              <a:ext cx="34632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Manage Staff  Schedule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9" name="Group 17"/>
          <p:cNvGrpSpPr/>
          <p:nvPr/>
        </p:nvGrpSpPr>
        <p:grpSpPr>
          <a:xfrm>
            <a:off x="539552" y="4746796"/>
            <a:ext cx="3168352" cy="400110"/>
            <a:chOff x="683568" y="1753072"/>
            <a:chExt cx="3168352" cy="400110"/>
          </a:xfrm>
        </p:grpSpPr>
        <p:sp>
          <p:nvSpPr>
            <p:cNvPr id="162" name="Rectangle 161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892763" y="1753072"/>
              <a:ext cx="29591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Manage Store Timings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0" name="Group 20"/>
          <p:cNvGrpSpPr/>
          <p:nvPr/>
        </p:nvGrpSpPr>
        <p:grpSpPr>
          <a:xfrm>
            <a:off x="539552" y="5189130"/>
            <a:ext cx="2232248" cy="400110"/>
            <a:chOff x="683568" y="1753072"/>
            <a:chExt cx="2232248" cy="400110"/>
          </a:xfrm>
        </p:grpSpPr>
        <p:sp>
          <p:nvSpPr>
            <p:cNvPr id="170" name="Rectangle 169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Provide Services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78" name="TextBox 177"/>
          <p:cNvSpPr txBox="1"/>
          <p:nvPr/>
        </p:nvSpPr>
        <p:spPr>
          <a:xfrm>
            <a:off x="467544" y="1628800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14" name="Straight Connector 213"/>
          <p:cNvCxnSpPr/>
          <p:nvPr/>
        </p:nvCxnSpPr>
        <p:spPr>
          <a:xfrm>
            <a:off x="6228184" y="1268760"/>
            <a:ext cx="0" cy="5328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>
            <a:off x="8388424" y="260648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>
            <a:off x="8388424" y="3326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>
          <a:xfrm>
            <a:off x="8388424" y="40466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>
            <a:off x="8388424" y="47667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20"/>
          <p:cNvGrpSpPr/>
          <p:nvPr/>
        </p:nvGrpSpPr>
        <p:grpSpPr>
          <a:xfrm>
            <a:off x="539552" y="5589240"/>
            <a:ext cx="3024336" cy="400110"/>
            <a:chOff x="683568" y="1753072"/>
            <a:chExt cx="3024336" cy="400110"/>
          </a:xfrm>
        </p:grpSpPr>
        <p:sp>
          <p:nvSpPr>
            <p:cNvPr id="77" name="Rectangle 76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892763" y="1753072"/>
              <a:ext cx="28151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Manage Staff Financials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80" name="Group 20"/>
          <p:cNvGrpSpPr/>
          <p:nvPr/>
        </p:nvGrpSpPr>
        <p:grpSpPr>
          <a:xfrm>
            <a:off x="539552" y="5981218"/>
            <a:ext cx="3528392" cy="400110"/>
            <a:chOff x="683568" y="1753072"/>
            <a:chExt cx="3528392" cy="400110"/>
          </a:xfrm>
        </p:grpSpPr>
        <p:sp>
          <p:nvSpPr>
            <p:cNvPr id="81" name="Rectangle 80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892763" y="1753072"/>
              <a:ext cx="33191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Manage Business Settings 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83" name="Group 16"/>
          <p:cNvGrpSpPr/>
          <p:nvPr/>
        </p:nvGrpSpPr>
        <p:grpSpPr>
          <a:xfrm>
            <a:off x="6516216" y="1948770"/>
            <a:ext cx="2232248" cy="400110"/>
            <a:chOff x="683568" y="1753072"/>
            <a:chExt cx="2232248" cy="400110"/>
          </a:xfrm>
        </p:grpSpPr>
        <p:sp>
          <p:nvSpPr>
            <p:cNvPr id="84" name="Rectangle 83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Admin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86" name="Group 17"/>
          <p:cNvGrpSpPr/>
          <p:nvPr/>
        </p:nvGrpSpPr>
        <p:grpSpPr>
          <a:xfrm>
            <a:off x="6516216" y="2391105"/>
            <a:ext cx="2232248" cy="400110"/>
            <a:chOff x="683568" y="1753072"/>
            <a:chExt cx="2232248" cy="400110"/>
          </a:xfrm>
        </p:grpSpPr>
        <p:sp>
          <p:nvSpPr>
            <p:cNvPr id="87" name="Rectangle 86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Manager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89" name="Group 20"/>
          <p:cNvGrpSpPr/>
          <p:nvPr/>
        </p:nvGrpSpPr>
        <p:grpSpPr>
          <a:xfrm>
            <a:off x="6516216" y="2833440"/>
            <a:ext cx="2232248" cy="400110"/>
            <a:chOff x="683568" y="1753072"/>
            <a:chExt cx="2232248" cy="400110"/>
          </a:xfrm>
        </p:grpSpPr>
        <p:sp>
          <p:nvSpPr>
            <p:cNvPr id="90" name="Rectangle 89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Concierge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92" name="Group 23"/>
          <p:cNvGrpSpPr/>
          <p:nvPr/>
        </p:nvGrpSpPr>
        <p:grpSpPr>
          <a:xfrm>
            <a:off x="6516216" y="3275775"/>
            <a:ext cx="2232248" cy="400110"/>
            <a:chOff x="683568" y="1753072"/>
            <a:chExt cx="2232248" cy="400110"/>
          </a:xfrm>
        </p:grpSpPr>
        <p:sp>
          <p:nvSpPr>
            <p:cNvPr id="93" name="Rectangle 92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892763" y="1753072"/>
              <a:ext cx="20230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solidFill>
                    <a:schemeClr val="tx2">
                      <a:lumMod val="75000"/>
                    </a:schemeClr>
                  </a:solidFill>
                </a:rPr>
                <a:t>Provider</a:t>
              </a:r>
              <a:endParaRPr lang="en-AU" sz="2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6444208" y="148478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Role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971600" y="332656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u="sng" dirty="0" smtClean="0">
                <a:solidFill>
                  <a:schemeClr val="accent6">
                    <a:lumMod val="75000"/>
                  </a:schemeClr>
                </a:solidFill>
              </a:rPr>
              <a:t>Company Setup tab</a:t>
            </a:r>
            <a:endParaRPr lang="en-AU" sz="3200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Staff  Login and Google Integration</a:t>
            </a:r>
            <a:endParaRPr lang="en-AU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5" name="Straight Connector 214"/>
          <p:cNvCxnSpPr/>
          <p:nvPr/>
        </p:nvCxnSpPr>
        <p:spPr>
          <a:xfrm>
            <a:off x="8388424" y="260648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>
            <a:off x="8388424" y="3326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>
          <a:xfrm>
            <a:off x="8388424" y="40466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>
            <a:off x="8388424" y="47667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9"/>
          <p:cNvGrpSpPr/>
          <p:nvPr/>
        </p:nvGrpSpPr>
        <p:grpSpPr>
          <a:xfrm>
            <a:off x="2987824" y="2564904"/>
            <a:ext cx="2520280" cy="360040"/>
            <a:chOff x="3152053" y="579233"/>
            <a:chExt cx="2500067" cy="473503"/>
          </a:xfrm>
        </p:grpSpPr>
        <p:sp>
          <p:nvSpPr>
            <p:cNvPr id="56" name="Rounded Rectangle 5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152053" y="579233"/>
              <a:ext cx="771921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Password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" name="Group 42"/>
          <p:cNvGrpSpPr/>
          <p:nvPr/>
        </p:nvGrpSpPr>
        <p:grpSpPr>
          <a:xfrm>
            <a:off x="2987824" y="2132856"/>
            <a:ext cx="2509589" cy="360040"/>
            <a:chOff x="3152053" y="579233"/>
            <a:chExt cx="2500067" cy="473503"/>
          </a:xfrm>
        </p:grpSpPr>
        <p:sp>
          <p:nvSpPr>
            <p:cNvPr id="59" name="Rounded Rectangle 58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152053" y="579233"/>
              <a:ext cx="923340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Login Name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4" name="Group 39"/>
          <p:cNvGrpSpPr/>
          <p:nvPr/>
        </p:nvGrpSpPr>
        <p:grpSpPr>
          <a:xfrm>
            <a:off x="2987824" y="2996953"/>
            <a:ext cx="2520281" cy="360040"/>
            <a:chOff x="3152053" y="579233"/>
            <a:chExt cx="2500068" cy="473502"/>
          </a:xfrm>
        </p:grpSpPr>
        <p:sp>
          <p:nvSpPr>
            <p:cNvPr id="71" name="Rounded Rectangle 70"/>
            <p:cNvSpPr/>
            <p:nvPr/>
          </p:nvSpPr>
          <p:spPr>
            <a:xfrm>
              <a:off x="3203849" y="620687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152053" y="579233"/>
              <a:ext cx="884440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Business ID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5" name="Group 16"/>
          <p:cNvGrpSpPr/>
          <p:nvPr/>
        </p:nvGrpSpPr>
        <p:grpSpPr>
          <a:xfrm>
            <a:off x="3131840" y="4057327"/>
            <a:ext cx="2736304" cy="307777"/>
            <a:chOff x="683568" y="1753072"/>
            <a:chExt cx="2736304" cy="307777"/>
          </a:xfrm>
        </p:grpSpPr>
        <p:sp>
          <p:nvSpPr>
            <p:cNvPr id="74" name="Rectangle 73"/>
            <p:cNvSpPr/>
            <p:nvPr/>
          </p:nvSpPr>
          <p:spPr>
            <a:xfrm>
              <a:off x="683568" y="1871028"/>
              <a:ext cx="156896" cy="1378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40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92763" y="1753072"/>
              <a:ext cx="25271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chemeClr val="tx2">
                      <a:lumMod val="75000"/>
                    </a:schemeClr>
                  </a:solidFill>
                </a:rPr>
                <a:t>Forget Password</a:t>
              </a:r>
              <a:endParaRPr lang="en-AU" sz="1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971600" y="332656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u="sng" dirty="0" smtClean="0">
                <a:solidFill>
                  <a:schemeClr val="accent6">
                    <a:lumMod val="75000"/>
                  </a:schemeClr>
                </a:solidFill>
              </a:rPr>
              <a:t>Staff Login screen on Portal</a:t>
            </a:r>
            <a:endParaRPr lang="en-AU" sz="3200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87824" y="3726315"/>
            <a:ext cx="2520280" cy="338554"/>
            <a:chOff x="3152053" y="617408"/>
            <a:chExt cx="2500067" cy="445245"/>
          </a:xfrm>
        </p:grpSpPr>
        <p:sp>
          <p:nvSpPr>
            <p:cNvPr id="20" name="Rounded Rectangle 19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152053" y="617408"/>
              <a:ext cx="2439561" cy="445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b="1" dirty="0" smtClean="0">
                  <a:solidFill>
                    <a:schemeClr val="bg1"/>
                  </a:solidFill>
                </a:rPr>
                <a:t>Login</a:t>
              </a:r>
              <a:endParaRPr lang="en-AU" sz="1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5" name="Straight Connector 214"/>
          <p:cNvCxnSpPr/>
          <p:nvPr/>
        </p:nvCxnSpPr>
        <p:spPr>
          <a:xfrm>
            <a:off x="8388424" y="260648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>
            <a:off x="8388424" y="3326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>
          <a:xfrm>
            <a:off x="8388424" y="40466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>
            <a:off x="8388424" y="47667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1390" r="2948"/>
          <a:stretch>
            <a:fillRect/>
          </a:stretch>
        </p:blipFill>
        <p:spPr bwMode="auto">
          <a:xfrm>
            <a:off x="3635896" y="2564904"/>
            <a:ext cx="3347864" cy="386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9956" t="6385" r="32606"/>
          <a:stretch>
            <a:fillRect/>
          </a:stretch>
        </p:blipFill>
        <p:spPr bwMode="auto">
          <a:xfrm>
            <a:off x="107504" y="214933"/>
            <a:ext cx="3528392" cy="32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6" name="Elbow Connector 85"/>
          <p:cNvCxnSpPr/>
          <p:nvPr/>
        </p:nvCxnSpPr>
        <p:spPr>
          <a:xfrm>
            <a:off x="1907704" y="3645024"/>
            <a:ext cx="1512168" cy="1152128"/>
          </a:xfrm>
          <a:prstGeom prst="bentConnector3">
            <a:avLst>
              <a:gd name="adj1" fmla="val 1048"/>
            </a:avLst>
          </a:prstGeom>
          <a:ln w="22225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/>
          <p:cNvCxnSpPr/>
          <p:nvPr/>
        </p:nvCxnSpPr>
        <p:spPr>
          <a:xfrm>
            <a:off x="7020272" y="5445224"/>
            <a:ext cx="1152129" cy="792088"/>
          </a:xfrm>
          <a:prstGeom prst="bentConnector3">
            <a:avLst>
              <a:gd name="adj1" fmla="val 100391"/>
            </a:avLst>
          </a:prstGeom>
          <a:ln w="22225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7668344" y="6309320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Next Page</a:t>
            </a:r>
            <a:endParaRPr lang="en-AU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5" name="Straight Connector 214"/>
          <p:cNvCxnSpPr/>
          <p:nvPr/>
        </p:nvCxnSpPr>
        <p:spPr>
          <a:xfrm>
            <a:off x="8388424" y="260648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>
            <a:off x="8388424" y="3326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>
          <a:xfrm>
            <a:off x="8388424" y="40466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>
            <a:off x="8388424" y="47667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39"/>
          <p:cNvGrpSpPr/>
          <p:nvPr/>
        </p:nvGrpSpPr>
        <p:grpSpPr>
          <a:xfrm>
            <a:off x="2843809" y="3509027"/>
            <a:ext cx="3456384" cy="360040"/>
            <a:chOff x="2223457" y="579233"/>
            <a:chExt cx="3428663" cy="473503"/>
          </a:xfrm>
        </p:grpSpPr>
        <p:sp>
          <p:nvSpPr>
            <p:cNvPr id="24" name="Rounded Rectangle 23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223457" y="579233"/>
              <a:ext cx="771921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Password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6" name="Group 42"/>
          <p:cNvGrpSpPr/>
          <p:nvPr/>
        </p:nvGrpSpPr>
        <p:grpSpPr>
          <a:xfrm>
            <a:off x="2843808" y="3076979"/>
            <a:ext cx="3445693" cy="360040"/>
            <a:chOff x="2219501" y="579233"/>
            <a:chExt cx="3432619" cy="473503"/>
          </a:xfrm>
        </p:grpSpPr>
        <p:sp>
          <p:nvSpPr>
            <p:cNvPr id="27" name="Rounded Rectangle 26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19501" y="579233"/>
              <a:ext cx="750872" cy="36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solidFill>
                    <a:schemeClr val="tx2">
                      <a:lumMod val="75000"/>
                    </a:schemeClr>
                  </a:solidFill>
                </a:rPr>
                <a:t>Gmail ID </a:t>
              </a:r>
              <a:endParaRPr lang="en-AU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547664" y="1852843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Google Calender Integration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07704" y="2284891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Enter your Gmail credentials to enable integration of appointment with your calendar </a:t>
            </a:r>
            <a:endParaRPr lang="en-AU" dirty="0"/>
          </a:p>
        </p:txBody>
      </p:sp>
      <p:sp>
        <p:nvSpPr>
          <p:cNvPr id="31" name="TextBox 30"/>
          <p:cNvSpPr txBox="1"/>
          <p:nvPr/>
        </p:nvSpPr>
        <p:spPr>
          <a:xfrm>
            <a:off x="3923928" y="3620534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**********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62284" y="3148987"/>
            <a:ext cx="15437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75000"/>
                  </a:schemeClr>
                </a:solidFill>
              </a:rPr>
              <a:t>ABC@conformiz.com </a:t>
            </a:r>
            <a:endParaRPr lang="en-A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5148064" y="4013083"/>
            <a:ext cx="1224136" cy="352021"/>
            <a:chOff x="3152053" y="617408"/>
            <a:chExt cx="2500067" cy="435328"/>
          </a:xfrm>
        </p:grpSpPr>
        <p:sp>
          <p:nvSpPr>
            <p:cNvPr id="34" name="Rounded Rectangle 33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52053" y="617408"/>
              <a:ext cx="2439561" cy="418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b="1" dirty="0" smtClean="0">
                  <a:solidFill>
                    <a:schemeClr val="bg1"/>
                  </a:solidFill>
                </a:rPr>
                <a:t>Submit</a:t>
              </a:r>
              <a:endParaRPr lang="en-AU" sz="1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5" name="Straight Connector 214"/>
          <p:cNvCxnSpPr/>
          <p:nvPr/>
        </p:nvCxnSpPr>
        <p:spPr>
          <a:xfrm>
            <a:off x="8388424" y="260648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>
            <a:off x="8388424" y="3326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>
          <a:xfrm>
            <a:off x="8388424" y="40466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>
            <a:off x="8388424" y="47667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996859"/>
            <a:ext cx="5216188" cy="1606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20"/>
          <p:cNvGrpSpPr/>
          <p:nvPr/>
        </p:nvGrpSpPr>
        <p:grpSpPr>
          <a:xfrm>
            <a:off x="5580112" y="3869067"/>
            <a:ext cx="1224136" cy="352021"/>
            <a:chOff x="3152053" y="617408"/>
            <a:chExt cx="2500067" cy="435328"/>
          </a:xfrm>
        </p:grpSpPr>
        <p:sp>
          <p:nvSpPr>
            <p:cNvPr id="22" name="Rounded Rectangle 21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152053" y="617408"/>
              <a:ext cx="2439561" cy="418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b="1" dirty="0" smtClean="0">
                  <a:solidFill>
                    <a:schemeClr val="bg1"/>
                  </a:solidFill>
                </a:rPr>
                <a:t>Save</a:t>
              </a:r>
              <a:endParaRPr lang="en-AU" sz="1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187624" y="3510533"/>
            <a:ext cx="2736304" cy="792088"/>
            <a:chOff x="611560" y="3573016"/>
            <a:chExt cx="2736304" cy="792088"/>
          </a:xfrm>
        </p:grpSpPr>
        <p:sp>
          <p:nvSpPr>
            <p:cNvPr id="7" name="Rounded Rectangle 6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" name="Oval 7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FF5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187624" y="980728"/>
            <a:ext cx="2736304" cy="792088"/>
            <a:chOff x="611560" y="3573016"/>
            <a:chExt cx="2736304" cy="792088"/>
          </a:xfrm>
        </p:grpSpPr>
        <p:sp>
          <p:nvSpPr>
            <p:cNvPr id="14" name="Rounded Rectangle 13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Oval 14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FF5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87624" y="1844821"/>
            <a:ext cx="2736304" cy="746917"/>
            <a:chOff x="611560" y="3573016"/>
            <a:chExt cx="2736304" cy="792088"/>
          </a:xfrm>
        </p:grpSpPr>
        <p:sp>
          <p:nvSpPr>
            <p:cNvPr id="20" name="Rounded Rectangle 19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11560" y="3573019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1560" y="3861052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39752" y="4031194"/>
              <a:ext cx="1008112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187624" y="2646437"/>
            <a:ext cx="2736304" cy="792088"/>
            <a:chOff x="611560" y="3573016"/>
            <a:chExt cx="2736304" cy="792088"/>
          </a:xfrm>
        </p:grpSpPr>
        <p:sp>
          <p:nvSpPr>
            <p:cNvPr id="26" name="Rounded Rectangle 25"/>
            <p:cNvSpPr/>
            <p:nvPr/>
          </p:nvSpPr>
          <p:spPr>
            <a:xfrm>
              <a:off x="611560" y="3573016"/>
              <a:ext cx="2736304" cy="7920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" name="Oval 26"/>
            <p:cNvSpPr/>
            <p:nvPr/>
          </p:nvSpPr>
          <p:spPr>
            <a:xfrm>
              <a:off x="2915816" y="3645024"/>
              <a:ext cx="288032" cy="28803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1560" y="35730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John Halliday</a:t>
              </a:r>
              <a:endParaRPr lang="en-AU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11560" y="38610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dirty="0" smtClean="0"/>
                <a:t>1234567890</a:t>
              </a:r>
              <a:endParaRPr lang="en-AU" sz="16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39752" y="407707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AU" sz="1200" b="1" dirty="0" smtClean="0"/>
                <a:t>Ben n Jerry</a:t>
              </a:r>
              <a:endParaRPr lang="en-AU" sz="1200" b="1" dirty="0"/>
            </a:p>
          </p:txBody>
        </p:sp>
      </p:grpSp>
      <p:sp>
        <p:nvSpPr>
          <p:cNvPr id="55" name="Line Callout 1 (No Border) 54"/>
          <p:cNvSpPr/>
          <p:nvPr/>
        </p:nvSpPr>
        <p:spPr>
          <a:xfrm>
            <a:off x="1619672" y="188640"/>
            <a:ext cx="1115616" cy="360040"/>
          </a:xfrm>
          <a:prstGeom prst="callout1">
            <a:avLst>
              <a:gd name="adj1" fmla="val 237337"/>
              <a:gd name="adj2" fmla="val -13455"/>
              <a:gd name="adj3" fmla="val 56282"/>
              <a:gd name="adj4" fmla="val -1619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Customer Name</a:t>
            </a:r>
            <a:endParaRPr lang="en-AU" sz="1100" dirty="0"/>
          </a:p>
        </p:txBody>
      </p:sp>
      <p:sp>
        <p:nvSpPr>
          <p:cNvPr id="56" name="Line Callout 1 (No Border) 55"/>
          <p:cNvSpPr/>
          <p:nvPr/>
        </p:nvSpPr>
        <p:spPr>
          <a:xfrm>
            <a:off x="0" y="1196752"/>
            <a:ext cx="1007096" cy="576064"/>
          </a:xfrm>
          <a:prstGeom prst="callout1">
            <a:avLst>
              <a:gd name="adj1" fmla="val 28670"/>
              <a:gd name="adj2" fmla="val 130835"/>
              <a:gd name="adj3" fmla="val 19906"/>
              <a:gd name="adj4" fmla="val 104250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Contact Number</a:t>
            </a:r>
            <a:endParaRPr lang="en-AU" sz="1100" dirty="0"/>
          </a:p>
        </p:txBody>
      </p:sp>
      <p:sp>
        <p:nvSpPr>
          <p:cNvPr id="57" name="Line Callout 1 (No Border) 56"/>
          <p:cNvSpPr/>
          <p:nvPr/>
        </p:nvSpPr>
        <p:spPr>
          <a:xfrm>
            <a:off x="3635896" y="404664"/>
            <a:ext cx="1007096" cy="576064"/>
          </a:xfrm>
          <a:prstGeom prst="callout1">
            <a:avLst>
              <a:gd name="adj1" fmla="val 53472"/>
              <a:gd name="adj2" fmla="val 21124"/>
              <a:gd name="adj3" fmla="val 125728"/>
              <a:gd name="adj4" fmla="val 4943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Confirmation Status</a:t>
            </a:r>
            <a:endParaRPr lang="en-AU" sz="1100" dirty="0"/>
          </a:p>
        </p:txBody>
      </p:sp>
      <p:sp>
        <p:nvSpPr>
          <p:cNvPr id="58" name="Line Callout 1 (No Border) 57"/>
          <p:cNvSpPr/>
          <p:nvPr/>
        </p:nvSpPr>
        <p:spPr>
          <a:xfrm>
            <a:off x="2195736" y="548680"/>
            <a:ext cx="1296144" cy="288032"/>
          </a:xfrm>
          <a:prstGeom prst="callout1">
            <a:avLst>
              <a:gd name="adj1" fmla="val 334561"/>
              <a:gd name="adj2" fmla="val 71924"/>
              <a:gd name="adj3" fmla="val 82737"/>
              <a:gd name="adj4" fmla="val 36801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Consultant Name</a:t>
            </a:r>
            <a:endParaRPr lang="en-AU" sz="1100" dirty="0"/>
          </a:p>
        </p:txBody>
      </p:sp>
      <p:sp>
        <p:nvSpPr>
          <p:cNvPr id="63" name="Oval 62"/>
          <p:cNvSpPr/>
          <p:nvPr/>
        </p:nvSpPr>
        <p:spPr>
          <a:xfrm>
            <a:off x="3491880" y="1916832"/>
            <a:ext cx="288032" cy="28803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71" name="Group 70"/>
          <p:cNvGrpSpPr/>
          <p:nvPr/>
        </p:nvGrpSpPr>
        <p:grpSpPr>
          <a:xfrm>
            <a:off x="4067944" y="1196752"/>
            <a:ext cx="388615" cy="288032"/>
            <a:chOff x="4111377" y="1196752"/>
            <a:chExt cx="388615" cy="288032"/>
          </a:xfrm>
        </p:grpSpPr>
        <p:sp>
          <p:nvSpPr>
            <p:cNvPr id="64" name="Rectangle 63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4067944" y="2060848"/>
            <a:ext cx="388615" cy="288032"/>
            <a:chOff x="4111377" y="1196752"/>
            <a:chExt cx="388615" cy="288032"/>
          </a:xfrm>
        </p:grpSpPr>
        <p:sp>
          <p:nvSpPr>
            <p:cNvPr id="73" name="Rectangle 72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4067944" y="2924944"/>
            <a:ext cx="388615" cy="288032"/>
            <a:chOff x="4111377" y="1196752"/>
            <a:chExt cx="388615" cy="288032"/>
          </a:xfrm>
        </p:grpSpPr>
        <p:sp>
          <p:nvSpPr>
            <p:cNvPr id="76" name="Rectangle 75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4067944" y="3789040"/>
            <a:ext cx="388615" cy="288032"/>
            <a:chOff x="4111377" y="1196752"/>
            <a:chExt cx="388615" cy="288032"/>
          </a:xfrm>
        </p:grpSpPr>
        <p:sp>
          <p:nvSpPr>
            <p:cNvPr id="79" name="Rectangle 78"/>
            <p:cNvSpPr/>
            <p:nvPr/>
          </p:nvSpPr>
          <p:spPr>
            <a:xfrm>
              <a:off x="4111377" y="1196752"/>
              <a:ext cx="288032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flipH="1">
              <a:off x="4211960" y="1340768"/>
              <a:ext cx="28803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/>
          <p:cNvGrpSpPr/>
          <p:nvPr/>
        </p:nvGrpSpPr>
        <p:grpSpPr>
          <a:xfrm>
            <a:off x="5088632" y="980728"/>
            <a:ext cx="2736304" cy="792088"/>
            <a:chOff x="4860032" y="980728"/>
            <a:chExt cx="2736304" cy="792088"/>
          </a:xfrm>
        </p:grpSpPr>
        <p:grpSp>
          <p:nvGrpSpPr>
            <p:cNvPr id="37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38" name="Rounded Rectangle 37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81" name="Straight Arrow Connector 80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7" name="Group 136"/>
          <p:cNvGrpSpPr/>
          <p:nvPr/>
        </p:nvGrpSpPr>
        <p:grpSpPr>
          <a:xfrm>
            <a:off x="5088632" y="1820821"/>
            <a:ext cx="2736304" cy="792088"/>
            <a:chOff x="4860032" y="980728"/>
            <a:chExt cx="2736304" cy="792088"/>
          </a:xfrm>
        </p:grpSpPr>
        <p:grpSp>
          <p:nvGrpSpPr>
            <p:cNvPr id="138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42" name="Rounded Rectangle 141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139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41" name="Straight Arrow Connector 140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6" name="Group 145"/>
          <p:cNvGrpSpPr/>
          <p:nvPr/>
        </p:nvGrpSpPr>
        <p:grpSpPr>
          <a:xfrm>
            <a:off x="5088632" y="2660914"/>
            <a:ext cx="2736304" cy="792088"/>
            <a:chOff x="4860032" y="980728"/>
            <a:chExt cx="2736304" cy="792088"/>
          </a:xfrm>
        </p:grpSpPr>
        <p:grpSp>
          <p:nvGrpSpPr>
            <p:cNvPr id="147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51" name="Rounded Rectangle 150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148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50" name="Straight Arrow Connector 149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5" name="Group 154"/>
          <p:cNvGrpSpPr/>
          <p:nvPr/>
        </p:nvGrpSpPr>
        <p:grpSpPr>
          <a:xfrm>
            <a:off x="5076056" y="3501008"/>
            <a:ext cx="2736304" cy="792088"/>
            <a:chOff x="4860032" y="980728"/>
            <a:chExt cx="2736304" cy="792088"/>
          </a:xfrm>
        </p:grpSpPr>
        <p:grpSp>
          <p:nvGrpSpPr>
            <p:cNvPr id="156" name="Group 36"/>
            <p:cNvGrpSpPr/>
            <p:nvPr/>
          </p:nvGrpSpPr>
          <p:grpSpPr>
            <a:xfrm>
              <a:off x="4860032" y="980728"/>
              <a:ext cx="2736304" cy="792088"/>
              <a:chOff x="611560" y="3573016"/>
              <a:chExt cx="2736304" cy="792088"/>
            </a:xfrm>
          </p:grpSpPr>
          <p:sp>
            <p:nvSpPr>
              <p:cNvPr id="160" name="Rounded Rectangle 159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611560" y="35730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John Halliday</a:t>
                </a:r>
                <a:endParaRPr lang="en-AU" b="1" dirty="0"/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611560" y="3861048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600" dirty="0" smtClean="0"/>
                  <a:t>1234567890</a:t>
                </a:r>
                <a:endParaRPr lang="en-AU" sz="1600" dirty="0"/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2339752" y="4077072"/>
                <a:ext cx="1008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AU" sz="1200" b="1" dirty="0" smtClean="0"/>
                  <a:t>Ben n Jerry</a:t>
                </a:r>
                <a:endParaRPr lang="en-AU" sz="1200" b="1" dirty="0"/>
              </a:p>
            </p:txBody>
          </p:sp>
        </p:grpSp>
        <p:grpSp>
          <p:nvGrpSpPr>
            <p:cNvPr id="157" name="Group 88"/>
            <p:cNvGrpSpPr/>
            <p:nvPr/>
          </p:nvGrpSpPr>
          <p:grpSpPr>
            <a:xfrm>
              <a:off x="7020272" y="1124744"/>
              <a:ext cx="479673" cy="288032"/>
              <a:chOff x="7020272" y="1124744"/>
              <a:chExt cx="479673" cy="288032"/>
            </a:xfrm>
          </p:grpSpPr>
          <p:sp>
            <p:nvSpPr>
              <p:cNvPr id="158" name="Rectangle 157"/>
              <p:cNvSpPr/>
              <p:nvPr/>
            </p:nvSpPr>
            <p:spPr>
              <a:xfrm>
                <a:off x="7020272" y="1124744"/>
                <a:ext cx="288032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59" name="Straight Arrow Connector 158"/>
              <p:cNvCxnSpPr/>
              <p:nvPr/>
            </p:nvCxnSpPr>
            <p:spPr>
              <a:xfrm flipH="1">
                <a:off x="7202389" y="1187227"/>
                <a:ext cx="297556" cy="7200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2" name="Oval 81"/>
          <p:cNvSpPr/>
          <p:nvPr/>
        </p:nvSpPr>
        <p:spPr>
          <a:xfrm>
            <a:off x="755576" y="1700808"/>
            <a:ext cx="3600400" cy="93610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3" name="TextBox 82"/>
          <p:cNvSpPr txBox="1"/>
          <p:nvPr/>
        </p:nvSpPr>
        <p:spPr>
          <a:xfrm rot="21400781">
            <a:off x="2611579" y="4606151"/>
            <a:ext cx="4630209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CHANGE STATUS</a:t>
            </a:r>
          </a:p>
          <a:p>
            <a:pPr algn="ctr"/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by clicking on booking</a:t>
            </a:r>
            <a:endParaRPr lang="en-AU" sz="2800" b="1" dirty="0">
              <a:solidFill>
                <a:srgbClr val="FF0000"/>
              </a:solidFill>
              <a:latin typeface="Freestyle Script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6779" y="259684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Name1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6779" y="3039177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6779" y="348151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216479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3043" y="216479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3" y="2596842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3" y="2956882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3" y="338893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753" y="3985029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3275856" y="4005064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19872" y="3985029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420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3275856" y="443711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779912" y="1052736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/>
              <a:t>Ben n Jerry</a:t>
            </a:r>
            <a:endParaRPr lang="en-AU" sz="2400" b="1" dirty="0"/>
          </a:p>
        </p:txBody>
      </p:sp>
      <p:grpSp>
        <p:nvGrpSpPr>
          <p:cNvPr id="2" name="Group 72"/>
          <p:cNvGrpSpPr/>
          <p:nvPr/>
        </p:nvGrpSpPr>
        <p:grpSpPr>
          <a:xfrm>
            <a:off x="251520" y="404664"/>
            <a:ext cx="3456384" cy="1224136"/>
            <a:chOff x="179512" y="692696"/>
            <a:chExt cx="2736304" cy="792088"/>
          </a:xfrm>
        </p:grpSpPr>
        <p:grpSp>
          <p:nvGrpSpPr>
            <p:cNvPr id="3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403648" y="3573016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800" b="1" dirty="0" smtClean="0"/>
                  <a:t>First Last </a:t>
                </a:r>
                <a:endParaRPr lang="en-AU" sz="2800" b="1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403648" y="3933363"/>
                <a:ext cx="1656184" cy="258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000" dirty="0" smtClean="0"/>
                  <a:t>1234567890</a:t>
                </a:r>
                <a:endParaRPr lang="en-AU" sz="2000" dirty="0"/>
              </a:p>
            </p:txBody>
          </p:sp>
        </p:grpSp>
        <p:pic>
          <p:nvPicPr>
            <p:cNvPr id="24" name="Picture 23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sp>
        <p:nvSpPr>
          <p:cNvPr id="33" name="Oval 32"/>
          <p:cNvSpPr/>
          <p:nvPr/>
        </p:nvSpPr>
        <p:spPr>
          <a:xfrm>
            <a:off x="6516216" y="2587550"/>
            <a:ext cx="288032" cy="28803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4" name="TextBox 33"/>
          <p:cNvSpPr txBox="1"/>
          <p:nvPr/>
        </p:nvSpPr>
        <p:spPr>
          <a:xfrm>
            <a:off x="6876256" y="352365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Cancelled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76256" y="251554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Confirmed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876256" y="301959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UN-Confirmed</a:t>
            </a:r>
          </a:p>
        </p:txBody>
      </p:sp>
      <p:sp>
        <p:nvSpPr>
          <p:cNvPr id="39" name="Oval 38"/>
          <p:cNvSpPr/>
          <p:nvPr/>
        </p:nvSpPr>
        <p:spPr>
          <a:xfrm>
            <a:off x="6444208" y="2524834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0" name="Oval 39"/>
          <p:cNvSpPr/>
          <p:nvPr/>
        </p:nvSpPr>
        <p:spPr>
          <a:xfrm>
            <a:off x="6444208" y="302889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3" name="Oval 42"/>
          <p:cNvSpPr/>
          <p:nvPr/>
        </p:nvSpPr>
        <p:spPr>
          <a:xfrm>
            <a:off x="6444208" y="3532946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4" name="Oval 43"/>
          <p:cNvSpPr/>
          <p:nvPr/>
        </p:nvSpPr>
        <p:spPr>
          <a:xfrm>
            <a:off x="6804248" y="476672"/>
            <a:ext cx="864096" cy="79208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6" name="Group 103"/>
          <p:cNvGrpSpPr/>
          <p:nvPr/>
        </p:nvGrpSpPr>
        <p:grpSpPr>
          <a:xfrm>
            <a:off x="395537" y="5953501"/>
            <a:ext cx="1584176" cy="582642"/>
            <a:chOff x="3203848" y="620688"/>
            <a:chExt cx="2482478" cy="432048"/>
          </a:xfrm>
        </p:grpSpPr>
        <p:sp>
          <p:nvSpPr>
            <p:cNvPr id="46" name="Rounded Rectangle 4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246764" y="686026"/>
              <a:ext cx="2439562" cy="3423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400" b="1" dirty="0" smtClean="0">
                  <a:solidFill>
                    <a:schemeClr val="bg1"/>
                  </a:solidFill>
                </a:rPr>
                <a:t>&lt; Back</a:t>
              </a:r>
              <a:endParaRPr lang="en-AU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03"/>
          <p:cNvGrpSpPr/>
          <p:nvPr/>
        </p:nvGrpSpPr>
        <p:grpSpPr>
          <a:xfrm>
            <a:off x="5741555" y="5661248"/>
            <a:ext cx="3006909" cy="854567"/>
            <a:chOff x="3203848" y="620688"/>
            <a:chExt cx="2482478" cy="432048"/>
          </a:xfrm>
        </p:grpSpPr>
        <p:sp>
          <p:nvSpPr>
            <p:cNvPr id="49" name="Rounded Rectangle 48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246764" y="718531"/>
              <a:ext cx="2439562" cy="23340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400" b="1" dirty="0" smtClean="0">
                  <a:solidFill>
                    <a:schemeClr val="bg1"/>
                  </a:solidFill>
                </a:rPr>
                <a:t>Check IN</a:t>
              </a:r>
              <a:endParaRPr lang="en-AU" sz="12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6779" y="259684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Name1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6779" y="3039177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6779" y="348151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216479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3043" y="216479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3" y="2596842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3" y="2956882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3" y="338893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753" y="3985029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3275856" y="4005064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19872" y="3985029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420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3275856" y="443711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779912" y="1052736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/>
              <a:t>Ben n Jerry</a:t>
            </a:r>
            <a:endParaRPr lang="en-AU" sz="2400" b="1" dirty="0"/>
          </a:p>
        </p:txBody>
      </p:sp>
      <p:grpSp>
        <p:nvGrpSpPr>
          <p:cNvPr id="2" name="Group 72"/>
          <p:cNvGrpSpPr/>
          <p:nvPr/>
        </p:nvGrpSpPr>
        <p:grpSpPr>
          <a:xfrm>
            <a:off x="251520" y="404664"/>
            <a:ext cx="3456384" cy="1224136"/>
            <a:chOff x="179512" y="692696"/>
            <a:chExt cx="2736304" cy="792088"/>
          </a:xfrm>
        </p:grpSpPr>
        <p:grpSp>
          <p:nvGrpSpPr>
            <p:cNvPr id="3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403648" y="3573016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800" b="1" dirty="0" smtClean="0"/>
                  <a:t>First Last </a:t>
                </a:r>
                <a:endParaRPr lang="en-AU" sz="2800" b="1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403648" y="3933363"/>
                <a:ext cx="1656184" cy="258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000" dirty="0" smtClean="0"/>
                  <a:t>1234567890</a:t>
                </a:r>
                <a:endParaRPr lang="en-AU" sz="2000" dirty="0"/>
              </a:p>
            </p:txBody>
          </p:sp>
        </p:grpSp>
        <p:pic>
          <p:nvPicPr>
            <p:cNvPr id="24" name="Picture 23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sp>
        <p:nvSpPr>
          <p:cNvPr id="33" name="Oval 32"/>
          <p:cNvSpPr/>
          <p:nvPr/>
        </p:nvSpPr>
        <p:spPr>
          <a:xfrm>
            <a:off x="6516216" y="2587550"/>
            <a:ext cx="288032" cy="28803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4" name="TextBox 33"/>
          <p:cNvSpPr txBox="1"/>
          <p:nvPr/>
        </p:nvSpPr>
        <p:spPr>
          <a:xfrm>
            <a:off x="6876256" y="352365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Cancelled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76256" y="251554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Confirmed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876256" y="301959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UN-Confirmed</a:t>
            </a:r>
          </a:p>
        </p:txBody>
      </p:sp>
      <p:sp>
        <p:nvSpPr>
          <p:cNvPr id="39" name="Oval 38"/>
          <p:cNvSpPr/>
          <p:nvPr/>
        </p:nvSpPr>
        <p:spPr>
          <a:xfrm>
            <a:off x="6444208" y="2524834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0" name="Oval 39"/>
          <p:cNvSpPr/>
          <p:nvPr/>
        </p:nvSpPr>
        <p:spPr>
          <a:xfrm>
            <a:off x="6444208" y="302889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3" name="Oval 42"/>
          <p:cNvSpPr/>
          <p:nvPr/>
        </p:nvSpPr>
        <p:spPr>
          <a:xfrm>
            <a:off x="6444208" y="3532946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4" name="Oval 43"/>
          <p:cNvSpPr/>
          <p:nvPr/>
        </p:nvSpPr>
        <p:spPr>
          <a:xfrm>
            <a:off x="6804248" y="476672"/>
            <a:ext cx="864096" cy="79208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6" name="Group 103"/>
          <p:cNvGrpSpPr/>
          <p:nvPr/>
        </p:nvGrpSpPr>
        <p:grpSpPr>
          <a:xfrm>
            <a:off x="395537" y="5953501"/>
            <a:ext cx="1584176" cy="582642"/>
            <a:chOff x="3203848" y="620688"/>
            <a:chExt cx="2482478" cy="432048"/>
          </a:xfrm>
        </p:grpSpPr>
        <p:sp>
          <p:nvSpPr>
            <p:cNvPr id="46" name="Rounded Rectangle 4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246764" y="686026"/>
              <a:ext cx="2439562" cy="3423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400" b="1" dirty="0" smtClean="0">
                  <a:solidFill>
                    <a:schemeClr val="bg1"/>
                  </a:solidFill>
                </a:rPr>
                <a:t>&lt; Back</a:t>
              </a:r>
              <a:endParaRPr lang="en-AU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03"/>
          <p:cNvGrpSpPr/>
          <p:nvPr/>
        </p:nvGrpSpPr>
        <p:grpSpPr>
          <a:xfrm>
            <a:off x="5741555" y="5661248"/>
            <a:ext cx="3006909" cy="854567"/>
            <a:chOff x="3203848" y="620688"/>
            <a:chExt cx="2482478" cy="432048"/>
          </a:xfrm>
        </p:grpSpPr>
        <p:sp>
          <p:nvSpPr>
            <p:cNvPr id="49" name="Rounded Rectangle 48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246764" y="718531"/>
              <a:ext cx="2439562" cy="23340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400" b="1" dirty="0" smtClean="0">
                  <a:solidFill>
                    <a:schemeClr val="bg1"/>
                  </a:solidFill>
                </a:rPr>
                <a:t>Check IN</a:t>
              </a:r>
              <a:endParaRPr lang="en-AU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 rot="21400781">
            <a:off x="2611579" y="4975482"/>
            <a:ext cx="4630209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Change Status from here</a:t>
            </a:r>
            <a:endParaRPr lang="en-AU" sz="2800" b="1" dirty="0">
              <a:solidFill>
                <a:srgbClr val="FF0000"/>
              </a:solidFill>
              <a:latin typeface="Freestyle Script" pitchFamily="66" charset="0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5471592" y="1484784"/>
            <a:ext cx="3672408" cy="331236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6779" y="259684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Name1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6779" y="3039177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Name2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6779" y="3481512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Service Name3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216479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Services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3043" y="2164794"/>
            <a:ext cx="20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 smtClean="0">
                <a:solidFill>
                  <a:schemeClr val="tx2">
                    <a:lumMod val="75000"/>
                  </a:schemeClr>
                </a:solidFill>
              </a:rPr>
              <a:t>List Price $</a:t>
            </a:r>
            <a:endParaRPr lang="en-AU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3" y="2596842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3" y="2956882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150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3" y="338893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180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753" y="3985029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u="sng" dirty="0" smtClean="0">
                <a:solidFill>
                  <a:schemeClr val="tx2">
                    <a:lumMod val="75000"/>
                  </a:schemeClr>
                </a:solidFill>
              </a:rPr>
              <a:t>Total $</a:t>
            </a:r>
            <a:endParaRPr lang="en-AU" sz="20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3275856" y="4005064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19872" y="3985029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420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3275856" y="4437112"/>
            <a:ext cx="93610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779912" y="1052736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/>
              <a:t>Ben n Jerry</a:t>
            </a:r>
            <a:endParaRPr lang="en-AU" sz="2400" b="1" dirty="0"/>
          </a:p>
        </p:txBody>
      </p:sp>
      <p:grpSp>
        <p:nvGrpSpPr>
          <p:cNvPr id="2" name="Group 72"/>
          <p:cNvGrpSpPr/>
          <p:nvPr/>
        </p:nvGrpSpPr>
        <p:grpSpPr>
          <a:xfrm>
            <a:off x="251520" y="404664"/>
            <a:ext cx="3456384" cy="1224136"/>
            <a:chOff x="179512" y="692696"/>
            <a:chExt cx="2736304" cy="792088"/>
          </a:xfrm>
        </p:grpSpPr>
        <p:grpSp>
          <p:nvGrpSpPr>
            <p:cNvPr id="3" name="Group 57"/>
            <p:cNvGrpSpPr/>
            <p:nvPr/>
          </p:nvGrpSpPr>
          <p:grpSpPr>
            <a:xfrm>
              <a:off x="179512" y="692696"/>
              <a:ext cx="2736304" cy="792088"/>
              <a:chOff x="611560" y="3573016"/>
              <a:chExt cx="2736304" cy="792088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611560" y="3573016"/>
                <a:ext cx="2736304" cy="79208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403648" y="3573016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800" b="1" dirty="0" smtClean="0"/>
                  <a:t>First Last </a:t>
                </a:r>
                <a:endParaRPr lang="en-AU" sz="2800" b="1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403648" y="3933363"/>
                <a:ext cx="1656184" cy="258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000" dirty="0" smtClean="0"/>
                  <a:t>1234567890</a:t>
                </a:r>
                <a:endParaRPr lang="en-AU" sz="2000" dirty="0"/>
              </a:p>
            </p:txBody>
          </p:sp>
        </p:grpSp>
        <p:pic>
          <p:nvPicPr>
            <p:cNvPr id="24" name="Picture 23" descr="profile.png"/>
            <p:cNvPicPr>
              <a:picLocks noChangeAspect="1"/>
            </p:cNvPicPr>
            <p:nvPr/>
          </p:nvPicPr>
          <p:blipFill>
            <a:blip r:embed="rId2" cstate="print"/>
            <a:srcRect l="16694" t="7692" r="16530" b="7692"/>
            <a:stretch>
              <a:fillRect/>
            </a:stretch>
          </p:blipFill>
          <p:spPr>
            <a:xfrm>
              <a:off x="251520" y="764704"/>
              <a:ext cx="685104" cy="576064"/>
            </a:xfrm>
            <a:prstGeom prst="rect">
              <a:avLst/>
            </a:prstGeom>
          </p:spPr>
        </p:pic>
      </p:grpSp>
      <p:sp>
        <p:nvSpPr>
          <p:cNvPr id="33" name="Oval 32"/>
          <p:cNvSpPr/>
          <p:nvPr/>
        </p:nvSpPr>
        <p:spPr>
          <a:xfrm>
            <a:off x="6516216" y="2587550"/>
            <a:ext cx="288032" cy="28803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4" name="TextBox 33"/>
          <p:cNvSpPr txBox="1"/>
          <p:nvPr/>
        </p:nvSpPr>
        <p:spPr>
          <a:xfrm>
            <a:off x="6876256" y="352365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Cancelled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76256" y="251554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Confirmed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876256" y="301959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UN-Confirmed</a:t>
            </a:r>
          </a:p>
        </p:txBody>
      </p:sp>
      <p:sp>
        <p:nvSpPr>
          <p:cNvPr id="39" name="Oval 38"/>
          <p:cNvSpPr/>
          <p:nvPr/>
        </p:nvSpPr>
        <p:spPr>
          <a:xfrm>
            <a:off x="6444208" y="2524834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0" name="Oval 39"/>
          <p:cNvSpPr/>
          <p:nvPr/>
        </p:nvSpPr>
        <p:spPr>
          <a:xfrm>
            <a:off x="6444208" y="3028890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3" name="Oval 42"/>
          <p:cNvSpPr/>
          <p:nvPr/>
        </p:nvSpPr>
        <p:spPr>
          <a:xfrm>
            <a:off x="6444208" y="3532946"/>
            <a:ext cx="432048" cy="43204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4" name="Oval 43"/>
          <p:cNvSpPr/>
          <p:nvPr/>
        </p:nvSpPr>
        <p:spPr>
          <a:xfrm>
            <a:off x="6804248" y="476672"/>
            <a:ext cx="864096" cy="79208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6" name="Group 103"/>
          <p:cNvGrpSpPr/>
          <p:nvPr/>
        </p:nvGrpSpPr>
        <p:grpSpPr>
          <a:xfrm>
            <a:off x="395537" y="5953501"/>
            <a:ext cx="1584176" cy="582642"/>
            <a:chOff x="3203848" y="620688"/>
            <a:chExt cx="2482478" cy="432048"/>
          </a:xfrm>
        </p:grpSpPr>
        <p:sp>
          <p:nvSpPr>
            <p:cNvPr id="46" name="Rounded Rectangle 45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246764" y="686026"/>
              <a:ext cx="2439562" cy="3423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AU" sz="2400" b="1" dirty="0" smtClean="0">
                  <a:solidFill>
                    <a:schemeClr val="bg1"/>
                  </a:solidFill>
                </a:rPr>
                <a:t>&lt; Back</a:t>
              </a:r>
              <a:endParaRPr lang="en-AU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03"/>
          <p:cNvGrpSpPr/>
          <p:nvPr/>
        </p:nvGrpSpPr>
        <p:grpSpPr>
          <a:xfrm>
            <a:off x="5741555" y="5661248"/>
            <a:ext cx="3006909" cy="854567"/>
            <a:chOff x="3203848" y="620688"/>
            <a:chExt cx="2482478" cy="432048"/>
          </a:xfrm>
        </p:grpSpPr>
        <p:sp>
          <p:nvSpPr>
            <p:cNvPr id="49" name="Rounded Rectangle 48"/>
            <p:cNvSpPr/>
            <p:nvPr/>
          </p:nvSpPr>
          <p:spPr>
            <a:xfrm>
              <a:off x="3203848" y="620688"/>
              <a:ext cx="2448272" cy="4320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246764" y="718531"/>
              <a:ext cx="2439562" cy="23340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AU" sz="2400" b="1" dirty="0" smtClean="0">
                  <a:solidFill>
                    <a:schemeClr val="bg1"/>
                  </a:solidFill>
                </a:rPr>
                <a:t>Check IN</a:t>
              </a:r>
              <a:endParaRPr lang="en-AU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 rot="21400781">
            <a:off x="1753023" y="2896874"/>
            <a:ext cx="6557260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Back button </a:t>
            </a:r>
          </a:p>
          <a:p>
            <a:pPr algn="ctr"/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takes you to Dashboard</a:t>
            </a:r>
          </a:p>
          <a:p>
            <a:pPr algn="ctr"/>
            <a:r>
              <a:rPr lang="en-AU" sz="4800" b="1" dirty="0" smtClean="0">
                <a:solidFill>
                  <a:srgbClr val="FF0000"/>
                </a:solidFill>
                <a:latin typeface="Freestyle Script" pitchFamily="66" charset="0"/>
              </a:rPr>
              <a:t>and changes status of appointment</a:t>
            </a:r>
            <a:endParaRPr lang="en-AU" sz="2800" b="1" dirty="0">
              <a:solidFill>
                <a:srgbClr val="FF0000"/>
              </a:solidFill>
              <a:latin typeface="Freestyle Script" pitchFamily="66" charset="0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0" y="5517232"/>
            <a:ext cx="2483768" cy="134076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</TotalTime>
  <Words>3393</Words>
  <Application>Microsoft Macintosh PowerPoint</Application>
  <PresentationFormat>On-screen Show (4:3)</PresentationFormat>
  <Paragraphs>1494</Paragraphs>
  <Slides>59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1" baseType="lpstr">
      <vt:lpstr>Office Theme</vt:lpstr>
      <vt:lpstr>Acrobat Document</vt:lpstr>
      <vt:lpstr>ServU Check–in Screen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ServU Check– OUT Process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Customer  Creation Process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Appointment Creation Process</vt:lpstr>
      <vt:lpstr>PowerPoint Presentation</vt:lpstr>
      <vt:lpstr>PowerPoint Presentation</vt:lpstr>
      <vt:lpstr>PowerPoint Presentation</vt:lpstr>
      <vt:lpstr>Staff Set-up Screens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Staff  Login and Google Integration</vt:lpstr>
      <vt:lpstr>PowerPoint Presentation</vt:lpstr>
      <vt:lpstr>PowerPoint Presentation</vt:lpstr>
      <vt:lpstr>PowerPoint Presentation</vt:lpstr>
      <vt:lpstr>PowerPoint Presentation</vt:lpstr>
    </vt:vector>
  </TitlesOfParts>
  <Company>Telstra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Wamiq Jafri</dc:creator>
  <cp:lastModifiedBy>Wamiq Jafri</cp:lastModifiedBy>
  <cp:revision>101</cp:revision>
  <dcterms:created xsi:type="dcterms:W3CDTF">2015-08-28T02:09:40Z</dcterms:created>
  <dcterms:modified xsi:type="dcterms:W3CDTF">2015-11-05T12:06:10Z</dcterms:modified>
</cp:coreProperties>
</file>